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Roboto"/>
      <p:regular r:id="rId29"/>
      <p:bold r:id="rId30"/>
      <p:italic r:id="rId31"/>
      <p:boldItalic r:id="rId32"/>
    </p:embeddedFont>
    <p:embeddedFont>
      <p:font typeface="Fira Sans Extra Condensed Medium"/>
      <p:regular r:id="rId33"/>
      <p:bold r:id="rId34"/>
      <p:italic r:id="rId35"/>
      <p:boldItalic r:id="rId36"/>
    </p:embeddedFont>
    <p:embeddedFont>
      <p:font typeface="Fira Sans Extra Condense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ExtraCondensed-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7.xml"/><Relationship Id="rId33" Type="http://schemas.openxmlformats.org/officeDocument/2006/relationships/font" Target="fonts/FiraSansExtraCondensedMedium-regular.fntdata"/><Relationship Id="rId10" Type="http://schemas.openxmlformats.org/officeDocument/2006/relationships/slide" Target="slides/slide6.xml"/><Relationship Id="rId32" Type="http://schemas.openxmlformats.org/officeDocument/2006/relationships/font" Target="fonts/Roboto-boldItalic.fntdata"/><Relationship Id="rId13" Type="http://schemas.openxmlformats.org/officeDocument/2006/relationships/slide" Target="slides/slide9.xml"/><Relationship Id="rId35" Type="http://schemas.openxmlformats.org/officeDocument/2006/relationships/font" Target="fonts/FiraSansExtraCondensedMedium-italic.fntdata"/><Relationship Id="rId12" Type="http://schemas.openxmlformats.org/officeDocument/2006/relationships/slide" Target="slides/slide8.xml"/><Relationship Id="rId34" Type="http://schemas.openxmlformats.org/officeDocument/2006/relationships/font" Target="fonts/FiraSansExtraCondensedMedium-bold.fntdata"/><Relationship Id="rId15" Type="http://schemas.openxmlformats.org/officeDocument/2006/relationships/slide" Target="slides/slide11.xml"/><Relationship Id="rId37" Type="http://schemas.openxmlformats.org/officeDocument/2006/relationships/font" Target="fonts/FiraSansExtraCondensed-regular.fntdata"/><Relationship Id="rId14" Type="http://schemas.openxmlformats.org/officeDocument/2006/relationships/slide" Target="slides/slide10.xml"/><Relationship Id="rId36" Type="http://schemas.openxmlformats.org/officeDocument/2006/relationships/font" Target="fonts/FiraSansExtraCondensedMedium-boldItalic.fntdata"/><Relationship Id="rId17" Type="http://schemas.openxmlformats.org/officeDocument/2006/relationships/slide" Target="slides/slide13.xml"/><Relationship Id="rId39" Type="http://schemas.openxmlformats.org/officeDocument/2006/relationships/font" Target="fonts/FiraSansExtraCondensed-italic.fntdata"/><Relationship Id="rId16" Type="http://schemas.openxmlformats.org/officeDocument/2006/relationships/slide" Target="slides/slide12.xml"/><Relationship Id="rId38" Type="http://schemas.openxmlformats.org/officeDocument/2006/relationships/font" Target="fonts/FiraSansExtraCondense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8cc1253f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8cc1253f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8bb636c5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28bb636c5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8cc1253f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8cc1253f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88b25bea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288b25bea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288b25bea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288b25bea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28bb636c5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28bb636c5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08cc1253f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08cc1253f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8cc1253f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8cc1253f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288b25bea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288b25bea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8bb636c5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28bb636c5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08cc1253fe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08cc1253fe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288b25bea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288b25bea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08cc1253fe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08cc1253fe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8cc1253fe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08cc1253fe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08cc1253fe_0_1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08cc1253fe_0_1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8cc1253fe_0_2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08cc1253fe_0_2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288b25be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288b25be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0a061307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0a061307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8cc1253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8cc1253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8cc1253f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8cc1253f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88b25bea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88b25bea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8cc1253f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8cc1253f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bc9c86f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bc9c86f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8" name="Google Shape;28;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2" name="Google Shape;3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6" name="Google Shape;36;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8" name="Google Shape;3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0000" y="307450"/>
            <a:ext cx="87840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2400"/>
              <a:buFont typeface="Fira Sans Extra Condensed"/>
              <a:buNone/>
              <a:defRPr b="1" sz="2400">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indent="-304800" lvl="1" marL="9144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indent="-304800" lvl="2" marL="13716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304800" lvl="3" marL="1828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indent="-304800" lvl="4" marL="22860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indent="-304800" lvl="5" marL="27432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indent="-304800" lvl="6" marL="32004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indent="-304800" lvl="7" marL="36576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indent="-304800" lvl="8" marL="411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6.jpg"/><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vermilionchildhoodnetwork.com/publicschoolprekprogram"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3"/>
          <p:cNvSpPr txBox="1"/>
          <p:nvPr>
            <p:ph type="ctrTitle"/>
          </p:nvPr>
        </p:nvSpPr>
        <p:spPr>
          <a:xfrm>
            <a:off x="4416400" y="877550"/>
            <a:ext cx="4270500" cy="305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2025-2026</a:t>
            </a:r>
            <a:endParaRPr sz="3000"/>
          </a:p>
          <a:p>
            <a:pPr indent="0" lvl="0" marL="0" rtl="0" algn="l">
              <a:spcBef>
                <a:spcPts val="0"/>
              </a:spcBef>
              <a:spcAft>
                <a:spcPts val="0"/>
              </a:spcAft>
              <a:buNone/>
            </a:pPr>
            <a:r>
              <a:rPr lang="en"/>
              <a:t>Pre-K</a:t>
            </a:r>
            <a:r>
              <a:rPr lang="en"/>
              <a:t> Program Enrollment</a:t>
            </a:r>
            <a:endParaRPr/>
          </a:p>
        </p:txBody>
      </p:sp>
      <p:pic>
        <p:nvPicPr>
          <p:cNvPr id="53" name="Google Shape;53;p13"/>
          <p:cNvPicPr preferRelativeResize="0"/>
          <p:nvPr/>
        </p:nvPicPr>
        <p:blipFill rotWithShape="1">
          <a:blip r:embed="rId3">
            <a:alphaModFix/>
          </a:blip>
          <a:srcRect b="24158" l="18568" r="18974" t="17004"/>
          <a:stretch/>
        </p:blipFill>
        <p:spPr>
          <a:xfrm>
            <a:off x="998825" y="693525"/>
            <a:ext cx="2988576" cy="37564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 </a:t>
            </a:r>
            <a:r>
              <a:rPr lang="en">
                <a:solidFill>
                  <a:schemeClr val="accent2"/>
                </a:solidFill>
              </a:rPr>
              <a:t>First Proof of Residency is t</a:t>
            </a:r>
            <a:r>
              <a:rPr lang="en">
                <a:solidFill>
                  <a:schemeClr val="accent2"/>
                </a:solidFill>
              </a:rPr>
              <a:t>he Electric bill</a:t>
            </a:r>
            <a:endParaRPr>
              <a:solidFill>
                <a:schemeClr val="accent2"/>
              </a:solidFill>
            </a:endParaRPr>
          </a:p>
        </p:txBody>
      </p:sp>
      <p:sp>
        <p:nvSpPr>
          <p:cNvPr id="160" name="Google Shape;160;p22"/>
          <p:cNvSpPr/>
          <p:nvPr/>
        </p:nvSpPr>
        <p:spPr>
          <a:xfrm>
            <a:off x="1750563" y="38963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sp>
        <p:nvSpPr>
          <p:cNvPr id="161" name="Google Shape;161;p22"/>
          <p:cNvSpPr txBox="1"/>
          <p:nvPr/>
        </p:nvSpPr>
        <p:spPr>
          <a:xfrm>
            <a:off x="329175" y="956350"/>
            <a:ext cx="7317900" cy="34272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dk1"/>
              </a:buClr>
              <a:buSzPts val="1600"/>
              <a:buFont typeface="Roboto"/>
              <a:buAutoNum type="arabicPeriod"/>
            </a:pPr>
            <a:r>
              <a:rPr lang="en" sz="1600">
                <a:solidFill>
                  <a:schemeClr val="dk1"/>
                </a:solidFill>
                <a:latin typeface="Roboto"/>
                <a:ea typeface="Roboto"/>
                <a:cs typeface="Roboto"/>
                <a:sym typeface="Roboto"/>
              </a:rPr>
              <a:t>The parents </a:t>
            </a:r>
            <a:r>
              <a:rPr b="1" lang="en" sz="1600">
                <a:solidFill>
                  <a:schemeClr val="dk1"/>
                </a:solidFill>
                <a:latin typeface="Roboto"/>
                <a:ea typeface="Roboto"/>
                <a:cs typeface="Roboto"/>
                <a:sym typeface="Roboto"/>
              </a:rPr>
              <a:t>MUST provide a current electric bill for an active account </a:t>
            </a:r>
            <a:r>
              <a:rPr lang="en" sz="1600">
                <a:solidFill>
                  <a:schemeClr val="dk1"/>
                </a:solidFill>
                <a:latin typeface="Roboto"/>
                <a:ea typeface="Roboto"/>
                <a:cs typeface="Roboto"/>
                <a:sym typeface="Roboto"/>
              </a:rPr>
              <a:t>at their current residence as the first proof of residency. An electric bill with a </a:t>
            </a:r>
            <a:r>
              <a:rPr b="1" lang="en" sz="1600" u="sng">
                <a:solidFill>
                  <a:srgbClr val="FF0000"/>
                </a:solidFill>
                <a:latin typeface="Roboto"/>
                <a:ea typeface="Roboto"/>
                <a:cs typeface="Roboto"/>
                <a:sym typeface="Roboto"/>
              </a:rPr>
              <a:t>DISCONNECT NOTICE</a:t>
            </a:r>
            <a:r>
              <a:rPr lang="en" sz="1600" u="sng">
                <a:solidFill>
                  <a:schemeClr val="dk1"/>
                </a:solidFill>
                <a:latin typeface="Roboto"/>
                <a:ea typeface="Roboto"/>
                <a:cs typeface="Roboto"/>
                <a:sym typeface="Roboto"/>
              </a:rPr>
              <a:t> will not be accepted</a:t>
            </a:r>
            <a:r>
              <a:rPr lang="en" sz="1600">
                <a:solidFill>
                  <a:schemeClr val="dk1"/>
                </a:solidFill>
                <a:latin typeface="Roboto"/>
                <a:ea typeface="Roboto"/>
                <a:cs typeface="Roboto"/>
                <a:sym typeface="Roboto"/>
              </a:rPr>
              <a:t>.</a:t>
            </a:r>
            <a:endParaRPr sz="1600">
              <a:solidFill>
                <a:schemeClr val="dk1"/>
              </a:solidFill>
              <a:latin typeface="Roboto"/>
              <a:ea typeface="Roboto"/>
              <a:cs typeface="Roboto"/>
              <a:sym typeface="Roboto"/>
            </a:endParaRPr>
          </a:p>
          <a:p>
            <a:pPr indent="-330200" lvl="0" marL="457200" rtl="0" algn="l">
              <a:spcBef>
                <a:spcPts val="1000"/>
              </a:spcBef>
              <a:spcAft>
                <a:spcPts val="0"/>
              </a:spcAft>
              <a:buClr>
                <a:schemeClr val="dk1"/>
              </a:buClr>
              <a:buSzPts val="1600"/>
              <a:buFont typeface="Roboto"/>
              <a:buAutoNum type="arabicPeriod"/>
            </a:pPr>
            <a:r>
              <a:rPr lang="en" sz="1600">
                <a:solidFill>
                  <a:schemeClr val="dk1"/>
                </a:solidFill>
                <a:latin typeface="Roboto"/>
                <a:ea typeface="Roboto"/>
                <a:cs typeface="Roboto"/>
                <a:sym typeface="Roboto"/>
              </a:rPr>
              <a:t>All residency documents must be listed as the </a:t>
            </a:r>
            <a:r>
              <a:rPr lang="en" sz="1600">
                <a:solidFill>
                  <a:schemeClr val="dk1"/>
                </a:solidFill>
                <a:latin typeface="Roboto"/>
                <a:ea typeface="Roboto"/>
                <a:cs typeface="Roboto"/>
                <a:sym typeface="Roboto"/>
              </a:rPr>
              <a:t>parent’s name on the birth certificate. Further documentation is required for parents whose name has changed to connect the new last name on the bill to the original name listed on the birth certificate. Examples include: marriage certificate, divorce decree, death certificate.</a:t>
            </a:r>
            <a:endParaRPr sz="16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600">
                <a:solidFill>
                  <a:schemeClr val="dk1"/>
                </a:solidFill>
                <a:latin typeface="Roboto"/>
                <a:ea typeface="Roboto"/>
                <a:cs typeface="Roboto"/>
                <a:sym typeface="Roboto"/>
              </a:rPr>
              <a:t>If the electric bill is listed as one of the parent’s on the birth certificate, but that parent is not living in the household, residency documentation for the parent not living in the household must also be provided to verify household count.</a:t>
            </a:r>
            <a:r>
              <a:rPr lang="en" sz="1700">
                <a:solidFill>
                  <a:schemeClr val="dk1"/>
                </a:solidFill>
                <a:latin typeface="Roboto"/>
                <a:ea typeface="Roboto"/>
                <a:cs typeface="Roboto"/>
                <a:sym typeface="Roboto"/>
              </a:rPr>
              <a:t> </a:t>
            </a:r>
            <a:endParaRPr sz="1700">
              <a:solidFill>
                <a:schemeClr val="dk1"/>
              </a:solidFill>
              <a:latin typeface="Roboto"/>
              <a:ea typeface="Roboto"/>
              <a:cs typeface="Roboto"/>
              <a:sym typeface="Roboto"/>
            </a:endParaRPr>
          </a:p>
        </p:txBody>
      </p:sp>
      <p:pic>
        <p:nvPicPr>
          <p:cNvPr id="162" name="Google Shape;162;p22"/>
          <p:cNvPicPr preferRelativeResize="0"/>
          <p:nvPr/>
        </p:nvPicPr>
        <p:blipFill rotWithShape="1">
          <a:blip r:embed="rId3">
            <a:alphaModFix/>
          </a:blip>
          <a:srcRect b="23596" l="19962" r="19361" t="15635"/>
          <a:stretch/>
        </p:blipFill>
        <p:spPr>
          <a:xfrm>
            <a:off x="4200499" y="4150650"/>
            <a:ext cx="743001" cy="992850"/>
          </a:xfrm>
          <a:prstGeom prst="rect">
            <a:avLst/>
          </a:prstGeom>
          <a:noFill/>
          <a:ln>
            <a:noFill/>
          </a:ln>
        </p:spPr>
      </p:pic>
      <p:sp>
        <p:nvSpPr>
          <p:cNvPr id="163" name="Google Shape;163;p22"/>
          <p:cNvSpPr txBox="1"/>
          <p:nvPr/>
        </p:nvSpPr>
        <p:spPr>
          <a:xfrm>
            <a:off x="7570875" y="1562650"/>
            <a:ext cx="13932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TIP- </a:t>
            </a:r>
            <a:r>
              <a:rPr b="1" lang="en" sz="1200" u="sng">
                <a:solidFill>
                  <a:schemeClr val="dk1"/>
                </a:solidFill>
                <a:latin typeface="Roboto"/>
                <a:ea typeface="Roboto"/>
                <a:cs typeface="Roboto"/>
                <a:sym typeface="Roboto"/>
              </a:rPr>
              <a:t>ONLY a current and valid  electric bill is accepted as the first proof of residency</a:t>
            </a:r>
            <a:r>
              <a:rPr b="1" lang="en" sz="1200">
                <a:solidFill>
                  <a:schemeClr val="dk1"/>
                </a:solidFill>
                <a:latin typeface="Roboto"/>
                <a:ea typeface="Roboto"/>
                <a:cs typeface="Roboto"/>
                <a:sym typeface="Roboto"/>
              </a:rPr>
              <a:t>. If you submit any other document, the processing of your application will be delayed. </a:t>
            </a:r>
            <a:endParaRPr b="1" sz="12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 First Proof of Residency is the Electric bill</a:t>
            </a:r>
            <a:endParaRPr>
              <a:solidFill>
                <a:schemeClr val="accent2"/>
              </a:solidFill>
            </a:endParaRPr>
          </a:p>
        </p:txBody>
      </p:sp>
      <p:sp>
        <p:nvSpPr>
          <p:cNvPr id="169" name="Google Shape;169;p23"/>
          <p:cNvSpPr/>
          <p:nvPr/>
        </p:nvSpPr>
        <p:spPr>
          <a:xfrm>
            <a:off x="1750563" y="38963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pic>
        <p:nvPicPr>
          <p:cNvPr id="170" name="Google Shape;170;p23"/>
          <p:cNvPicPr preferRelativeResize="0"/>
          <p:nvPr/>
        </p:nvPicPr>
        <p:blipFill rotWithShape="1">
          <a:blip r:embed="rId3">
            <a:alphaModFix/>
          </a:blip>
          <a:srcRect b="23596" l="19962" r="19361" t="15635"/>
          <a:stretch/>
        </p:blipFill>
        <p:spPr>
          <a:xfrm>
            <a:off x="4200499" y="4150650"/>
            <a:ext cx="743001" cy="992850"/>
          </a:xfrm>
          <a:prstGeom prst="rect">
            <a:avLst/>
          </a:prstGeom>
          <a:noFill/>
          <a:ln>
            <a:noFill/>
          </a:ln>
        </p:spPr>
      </p:pic>
      <p:pic>
        <p:nvPicPr>
          <p:cNvPr id="171" name="Google Shape;171;p23"/>
          <p:cNvPicPr preferRelativeResize="0"/>
          <p:nvPr/>
        </p:nvPicPr>
        <p:blipFill rotWithShape="1">
          <a:blip r:embed="rId4">
            <a:alphaModFix/>
          </a:blip>
          <a:srcRect b="0" l="1504" r="1426" t="1195"/>
          <a:stretch/>
        </p:blipFill>
        <p:spPr>
          <a:xfrm>
            <a:off x="663525" y="1135350"/>
            <a:ext cx="3005025" cy="3667300"/>
          </a:xfrm>
          <a:prstGeom prst="rect">
            <a:avLst/>
          </a:prstGeom>
          <a:noFill/>
          <a:ln>
            <a:noFill/>
          </a:ln>
        </p:spPr>
      </p:pic>
      <p:sp>
        <p:nvSpPr>
          <p:cNvPr id="172" name="Google Shape;172;p23"/>
          <p:cNvSpPr txBox="1"/>
          <p:nvPr/>
        </p:nvSpPr>
        <p:spPr>
          <a:xfrm>
            <a:off x="1469438" y="826650"/>
            <a:ext cx="139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Acceptable</a:t>
            </a:r>
            <a:endParaRPr b="1" sz="1200">
              <a:solidFill>
                <a:schemeClr val="dk1"/>
              </a:solidFill>
              <a:latin typeface="Roboto"/>
              <a:ea typeface="Roboto"/>
              <a:cs typeface="Roboto"/>
              <a:sym typeface="Roboto"/>
            </a:endParaRPr>
          </a:p>
        </p:txBody>
      </p:sp>
      <p:pic>
        <p:nvPicPr>
          <p:cNvPr id="173" name="Google Shape;173;p23"/>
          <p:cNvPicPr preferRelativeResize="0"/>
          <p:nvPr/>
        </p:nvPicPr>
        <p:blipFill>
          <a:blip r:embed="rId5">
            <a:alphaModFix/>
          </a:blip>
          <a:stretch>
            <a:fillRect/>
          </a:stretch>
        </p:blipFill>
        <p:spPr>
          <a:xfrm>
            <a:off x="5475443" y="1135300"/>
            <a:ext cx="2820107" cy="3667300"/>
          </a:xfrm>
          <a:prstGeom prst="rect">
            <a:avLst/>
          </a:prstGeom>
          <a:noFill/>
          <a:ln>
            <a:noFill/>
          </a:ln>
        </p:spPr>
      </p:pic>
      <p:sp>
        <p:nvSpPr>
          <p:cNvPr id="174" name="Google Shape;174;p23"/>
          <p:cNvSpPr txBox="1"/>
          <p:nvPr/>
        </p:nvSpPr>
        <p:spPr>
          <a:xfrm>
            <a:off x="6188888" y="826650"/>
            <a:ext cx="139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Una</a:t>
            </a:r>
            <a:r>
              <a:rPr b="1" lang="en" sz="1200">
                <a:solidFill>
                  <a:schemeClr val="dk1"/>
                </a:solidFill>
                <a:latin typeface="Roboto"/>
                <a:ea typeface="Roboto"/>
                <a:cs typeface="Roboto"/>
                <a:sym typeface="Roboto"/>
              </a:rPr>
              <a:t>cceptable</a:t>
            </a:r>
            <a:endParaRPr b="1" sz="12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Second </a:t>
            </a:r>
            <a:r>
              <a:rPr lang="en">
                <a:solidFill>
                  <a:schemeClr val="accent2"/>
                </a:solidFill>
              </a:rPr>
              <a:t>Proof of Residency</a:t>
            </a:r>
            <a:endParaRPr>
              <a:solidFill>
                <a:schemeClr val="accent2"/>
              </a:solidFill>
            </a:endParaRPr>
          </a:p>
        </p:txBody>
      </p:sp>
      <p:sp>
        <p:nvSpPr>
          <p:cNvPr id="180" name="Google Shape;180;p24"/>
          <p:cNvSpPr/>
          <p:nvPr/>
        </p:nvSpPr>
        <p:spPr>
          <a:xfrm>
            <a:off x="2435313" y="35828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sp>
        <p:nvSpPr>
          <p:cNvPr id="181" name="Google Shape;181;p24"/>
          <p:cNvSpPr txBox="1"/>
          <p:nvPr/>
        </p:nvSpPr>
        <p:spPr>
          <a:xfrm>
            <a:off x="501750" y="880150"/>
            <a:ext cx="7835700" cy="35145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dk1"/>
              </a:buClr>
              <a:buSzPts val="1600"/>
              <a:buFont typeface="Roboto"/>
              <a:buAutoNum type="arabicPeriod"/>
            </a:pPr>
            <a:r>
              <a:rPr lang="en" sz="1600">
                <a:solidFill>
                  <a:schemeClr val="dk1"/>
                </a:solidFill>
                <a:latin typeface="Roboto"/>
                <a:ea typeface="Roboto"/>
                <a:cs typeface="Roboto"/>
                <a:sym typeface="Roboto"/>
              </a:rPr>
              <a:t>If a family resides with someone else, the </a:t>
            </a:r>
            <a:r>
              <a:rPr b="1" i="1" lang="en" sz="1600">
                <a:solidFill>
                  <a:schemeClr val="dk1"/>
                </a:solidFill>
                <a:latin typeface="Roboto"/>
                <a:ea typeface="Roboto"/>
                <a:cs typeface="Roboto"/>
                <a:sym typeface="Roboto"/>
              </a:rPr>
              <a:t>Vermilion Parish Affidavit of Student Residency</a:t>
            </a:r>
            <a:r>
              <a:rPr lang="en" sz="1600">
                <a:solidFill>
                  <a:schemeClr val="dk1"/>
                </a:solidFill>
                <a:latin typeface="Roboto"/>
                <a:ea typeface="Roboto"/>
                <a:cs typeface="Roboto"/>
                <a:sym typeface="Roboto"/>
              </a:rPr>
              <a:t> must be completed, signed, and notarized. </a:t>
            </a:r>
            <a:r>
              <a:rPr lang="en" sz="1600" u="sng">
                <a:solidFill>
                  <a:schemeClr val="dk1"/>
                </a:solidFill>
                <a:latin typeface="Roboto"/>
                <a:ea typeface="Roboto"/>
                <a:cs typeface="Roboto"/>
                <a:sym typeface="Roboto"/>
              </a:rPr>
              <a:t>The information provided on the affidavit must match the person’s name on the electric bill</a:t>
            </a:r>
            <a:r>
              <a:rPr lang="en" sz="1600">
                <a:solidFill>
                  <a:schemeClr val="dk1"/>
                </a:solidFill>
                <a:latin typeface="Roboto"/>
                <a:ea typeface="Roboto"/>
                <a:cs typeface="Roboto"/>
                <a:sym typeface="Roboto"/>
              </a:rPr>
              <a:t>. This will become the second proof of residency. </a:t>
            </a:r>
            <a:r>
              <a:rPr i="1" lang="en" sz="1600">
                <a:solidFill>
                  <a:schemeClr val="dk1"/>
                </a:solidFill>
                <a:latin typeface="Roboto"/>
                <a:ea typeface="Roboto"/>
                <a:cs typeface="Roboto"/>
                <a:sym typeface="Roboto"/>
              </a:rPr>
              <a:t>See next two slides for more information!</a:t>
            </a:r>
            <a:endParaRPr i="1" sz="1600">
              <a:solidFill>
                <a:schemeClr val="dk1"/>
              </a:solidFill>
              <a:latin typeface="Roboto"/>
              <a:ea typeface="Roboto"/>
              <a:cs typeface="Roboto"/>
              <a:sym typeface="Roboto"/>
            </a:endParaRPr>
          </a:p>
          <a:p>
            <a:pPr indent="-330200" lvl="0" marL="457200" rtl="0" algn="l">
              <a:spcBef>
                <a:spcPts val="1000"/>
              </a:spcBef>
              <a:spcAft>
                <a:spcPts val="0"/>
              </a:spcAft>
              <a:buClr>
                <a:schemeClr val="dk1"/>
              </a:buClr>
              <a:buSzPts val="1600"/>
              <a:buFont typeface="Roboto"/>
              <a:buAutoNum type="arabicPeriod"/>
            </a:pPr>
            <a:r>
              <a:rPr lang="en" sz="1600">
                <a:solidFill>
                  <a:schemeClr val="dk1"/>
                </a:solidFill>
                <a:latin typeface="Roboto"/>
                <a:ea typeface="Roboto"/>
                <a:cs typeface="Roboto"/>
                <a:sym typeface="Roboto"/>
              </a:rPr>
              <a:t>If the electric bill is in the parent’s name on the birth certificate, one of the following must be submitted as the second proof of residency </a:t>
            </a:r>
            <a:r>
              <a:rPr lang="en" sz="1600" u="sng">
                <a:solidFill>
                  <a:schemeClr val="dk1"/>
                </a:solidFill>
                <a:latin typeface="Roboto"/>
                <a:ea typeface="Roboto"/>
                <a:cs typeface="Roboto"/>
                <a:sym typeface="Roboto"/>
              </a:rPr>
              <a:t>AND must be listed in the name of the parent/guardian who resides in the home</a:t>
            </a:r>
            <a:r>
              <a:rPr lang="en" sz="1600">
                <a:solidFill>
                  <a:schemeClr val="dk1"/>
                </a:solidFill>
                <a:latin typeface="Roboto"/>
                <a:ea typeface="Roboto"/>
                <a:cs typeface="Roboto"/>
                <a:sym typeface="Roboto"/>
              </a:rPr>
              <a:t>:</a:t>
            </a:r>
            <a:endParaRPr sz="1600">
              <a:solidFill>
                <a:schemeClr val="dk1"/>
              </a:solidFill>
              <a:latin typeface="Roboto"/>
              <a:ea typeface="Roboto"/>
              <a:cs typeface="Roboto"/>
              <a:sym typeface="Roboto"/>
            </a:endParaRPr>
          </a:p>
          <a:p>
            <a:pPr indent="-158750" lvl="1" marL="9144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Utility bill: water, sewage, or gas bill</a:t>
            </a:r>
            <a:endParaRPr sz="1600">
              <a:solidFill>
                <a:schemeClr val="dk1"/>
              </a:solidFill>
              <a:latin typeface="Roboto"/>
              <a:ea typeface="Roboto"/>
              <a:cs typeface="Roboto"/>
              <a:sym typeface="Roboto"/>
            </a:endParaRPr>
          </a:p>
          <a:p>
            <a:pPr indent="-158750" lvl="1" marL="9144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Full lease agreement including terms and signature pages</a:t>
            </a:r>
            <a:endParaRPr sz="1600">
              <a:solidFill>
                <a:schemeClr val="dk1"/>
              </a:solidFill>
              <a:latin typeface="Roboto"/>
              <a:ea typeface="Roboto"/>
              <a:cs typeface="Roboto"/>
              <a:sym typeface="Roboto"/>
            </a:endParaRPr>
          </a:p>
          <a:p>
            <a:pPr indent="-158750" lvl="1" marL="9144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Current mortgage statement</a:t>
            </a:r>
            <a:endParaRPr sz="1600">
              <a:solidFill>
                <a:schemeClr val="dk1"/>
              </a:solidFill>
              <a:latin typeface="Roboto"/>
              <a:ea typeface="Roboto"/>
              <a:cs typeface="Roboto"/>
              <a:sym typeface="Roboto"/>
            </a:endParaRPr>
          </a:p>
          <a:p>
            <a:pPr indent="-158750" lvl="1" marL="9144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Ownership documents: cash sale, deed, filed Homestead Exemption or current property tax statement</a:t>
            </a:r>
            <a:endParaRPr sz="1900">
              <a:solidFill>
                <a:schemeClr val="dk1"/>
              </a:solidFill>
              <a:latin typeface="Roboto"/>
              <a:ea typeface="Roboto"/>
              <a:cs typeface="Roboto"/>
              <a:sym typeface="Roboto"/>
            </a:endParaRPr>
          </a:p>
        </p:txBody>
      </p:sp>
      <p:pic>
        <p:nvPicPr>
          <p:cNvPr id="182" name="Google Shape;182;p24"/>
          <p:cNvPicPr preferRelativeResize="0"/>
          <p:nvPr/>
        </p:nvPicPr>
        <p:blipFill rotWithShape="1">
          <a:blip r:embed="rId3">
            <a:alphaModFix/>
          </a:blip>
          <a:srcRect b="23596" l="19962" r="19361" t="15635"/>
          <a:stretch/>
        </p:blipFill>
        <p:spPr>
          <a:xfrm>
            <a:off x="4153038" y="4023825"/>
            <a:ext cx="837926" cy="11196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728550" y="78850"/>
            <a:ext cx="7686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Second Proof of Residency- The Notarized Residency Affidavit</a:t>
            </a:r>
            <a:endParaRPr>
              <a:solidFill>
                <a:schemeClr val="accent2"/>
              </a:solidFill>
            </a:endParaRPr>
          </a:p>
        </p:txBody>
      </p:sp>
      <p:sp>
        <p:nvSpPr>
          <p:cNvPr id="188" name="Google Shape;188;p25"/>
          <p:cNvSpPr/>
          <p:nvPr/>
        </p:nvSpPr>
        <p:spPr>
          <a:xfrm>
            <a:off x="434288" y="16103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pic>
        <p:nvPicPr>
          <p:cNvPr id="189" name="Google Shape;189;p25"/>
          <p:cNvPicPr preferRelativeResize="0"/>
          <p:nvPr/>
        </p:nvPicPr>
        <p:blipFill>
          <a:blip r:embed="rId3">
            <a:alphaModFix/>
          </a:blip>
          <a:stretch>
            <a:fillRect/>
          </a:stretch>
        </p:blipFill>
        <p:spPr>
          <a:xfrm>
            <a:off x="1746399" y="569350"/>
            <a:ext cx="5651200" cy="4558050"/>
          </a:xfrm>
          <a:prstGeom prst="rect">
            <a:avLst/>
          </a:prstGeom>
          <a:noFill/>
          <a:ln>
            <a:noFill/>
          </a:ln>
        </p:spPr>
      </p:pic>
      <p:sp>
        <p:nvSpPr>
          <p:cNvPr id="190" name="Google Shape;190;p25"/>
          <p:cNvSpPr txBox="1"/>
          <p:nvPr/>
        </p:nvSpPr>
        <p:spPr>
          <a:xfrm>
            <a:off x="243250" y="3742000"/>
            <a:ext cx="15642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200">
                <a:solidFill>
                  <a:srgbClr val="FF0000"/>
                </a:solidFill>
                <a:latin typeface="Roboto"/>
                <a:ea typeface="Roboto"/>
                <a:cs typeface="Roboto"/>
                <a:sym typeface="Roboto"/>
              </a:rPr>
              <a:t>The parent must read and initial to verify understanding of these statements. </a:t>
            </a:r>
            <a:endParaRPr b="1" sz="1200">
              <a:solidFill>
                <a:srgbClr val="FF0000"/>
              </a:solidFill>
              <a:latin typeface="Roboto"/>
              <a:ea typeface="Roboto"/>
              <a:cs typeface="Roboto"/>
              <a:sym typeface="Roboto"/>
            </a:endParaRPr>
          </a:p>
        </p:txBody>
      </p:sp>
      <p:sp>
        <p:nvSpPr>
          <p:cNvPr id="191" name="Google Shape;191;p25"/>
          <p:cNvSpPr txBox="1"/>
          <p:nvPr/>
        </p:nvSpPr>
        <p:spPr>
          <a:xfrm>
            <a:off x="7397600" y="1628225"/>
            <a:ext cx="1532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TIP: Make a copy to keep for your records and to drop off to the school for any other children living in the home. </a:t>
            </a:r>
            <a:r>
              <a:rPr lang="en" sz="1200" u="sng">
                <a:solidFill>
                  <a:schemeClr val="dk1"/>
                </a:solidFill>
                <a:latin typeface="Roboto"/>
                <a:ea typeface="Roboto"/>
                <a:cs typeface="Roboto"/>
                <a:sym typeface="Roboto"/>
              </a:rPr>
              <a:t>The ORIGINAL document MUST be submitted to the Early Childhood Office before you can be offered a seat in the program.</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2"/>
                </a:solidFill>
              </a:rPr>
              <a:t>The Notarized Residency Affidavit cont.</a:t>
            </a:r>
            <a:endParaRPr>
              <a:solidFill>
                <a:schemeClr val="accent2"/>
              </a:solidFill>
            </a:endParaRPr>
          </a:p>
        </p:txBody>
      </p:sp>
      <p:sp>
        <p:nvSpPr>
          <p:cNvPr id="197" name="Google Shape;197;p26"/>
          <p:cNvSpPr/>
          <p:nvPr/>
        </p:nvSpPr>
        <p:spPr>
          <a:xfrm>
            <a:off x="1829363" y="38963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pic>
        <p:nvPicPr>
          <p:cNvPr id="198" name="Google Shape;198;p26"/>
          <p:cNvPicPr preferRelativeResize="0"/>
          <p:nvPr/>
        </p:nvPicPr>
        <p:blipFill>
          <a:blip r:embed="rId3">
            <a:alphaModFix/>
          </a:blip>
          <a:stretch>
            <a:fillRect/>
          </a:stretch>
        </p:blipFill>
        <p:spPr>
          <a:xfrm>
            <a:off x="1293737" y="996975"/>
            <a:ext cx="6556525" cy="3555675"/>
          </a:xfrm>
          <a:prstGeom prst="rect">
            <a:avLst/>
          </a:prstGeom>
          <a:noFill/>
          <a:ln>
            <a:noFill/>
          </a:ln>
        </p:spPr>
      </p:pic>
      <p:sp>
        <p:nvSpPr>
          <p:cNvPr id="199" name="Google Shape;199;p26"/>
          <p:cNvSpPr txBox="1"/>
          <p:nvPr/>
        </p:nvSpPr>
        <p:spPr>
          <a:xfrm>
            <a:off x="180000" y="3367675"/>
            <a:ext cx="12822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200">
                <a:solidFill>
                  <a:srgbClr val="FF0000"/>
                </a:solidFill>
                <a:latin typeface="Roboto"/>
                <a:ea typeface="Roboto"/>
                <a:cs typeface="Roboto"/>
                <a:sym typeface="Roboto"/>
              </a:rPr>
              <a:t>Not valid without Notary signature and seal/number!!!</a:t>
            </a:r>
            <a:endParaRPr b="1" sz="1200">
              <a:solidFill>
                <a:srgbClr val="FF0000"/>
              </a:solidFill>
              <a:latin typeface="Roboto"/>
              <a:ea typeface="Roboto"/>
              <a:cs typeface="Roboto"/>
              <a:sym typeface="Roboto"/>
            </a:endParaRPr>
          </a:p>
        </p:txBody>
      </p:sp>
      <p:sp>
        <p:nvSpPr>
          <p:cNvPr id="200" name="Google Shape;200;p26"/>
          <p:cNvSpPr txBox="1"/>
          <p:nvPr/>
        </p:nvSpPr>
        <p:spPr>
          <a:xfrm>
            <a:off x="7749075" y="2614650"/>
            <a:ext cx="128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0000"/>
                </a:solidFill>
                <a:latin typeface="Roboto"/>
                <a:ea typeface="Roboto"/>
                <a:cs typeface="Roboto"/>
                <a:sym typeface="Roboto"/>
              </a:rPr>
              <a:t>The date the Notary signs must match date of parent signature!</a:t>
            </a:r>
            <a:endParaRPr b="1" sz="1200">
              <a:solidFill>
                <a:srgbClr val="FF0000"/>
              </a:solidFill>
              <a:latin typeface="Roboto"/>
              <a:ea typeface="Roboto"/>
              <a:cs typeface="Roboto"/>
              <a:sym typeface="Roboto"/>
            </a:endParaRPr>
          </a:p>
        </p:txBody>
      </p:sp>
      <p:sp>
        <p:nvSpPr>
          <p:cNvPr id="201" name="Google Shape;201;p26"/>
          <p:cNvSpPr txBox="1"/>
          <p:nvPr/>
        </p:nvSpPr>
        <p:spPr>
          <a:xfrm>
            <a:off x="116400" y="1320575"/>
            <a:ext cx="1345800" cy="1877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100">
                <a:solidFill>
                  <a:srgbClr val="FF0000"/>
                </a:solidFill>
                <a:latin typeface="Roboto"/>
                <a:ea typeface="Roboto"/>
                <a:cs typeface="Roboto"/>
                <a:sym typeface="Roboto"/>
              </a:rPr>
              <a:t>Name and address on the electric bill should match this section of the affidavit. The person on the </a:t>
            </a:r>
            <a:r>
              <a:rPr b="1" lang="en" sz="1100">
                <a:solidFill>
                  <a:srgbClr val="FF0000"/>
                </a:solidFill>
                <a:latin typeface="Roboto"/>
                <a:ea typeface="Roboto"/>
                <a:cs typeface="Roboto"/>
                <a:sym typeface="Roboto"/>
              </a:rPr>
              <a:t>utility</a:t>
            </a:r>
            <a:r>
              <a:rPr b="1" lang="en" sz="1100">
                <a:solidFill>
                  <a:srgbClr val="FF0000"/>
                </a:solidFill>
                <a:latin typeface="Roboto"/>
                <a:ea typeface="Roboto"/>
                <a:cs typeface="Roboto"/>
                <a:sym typeface="Roboto"/>
              </a:rPr>
              <a:t> bill must be present to sign in front of the notary. </a:t>
            </a:r>
            <a:endParaRPr b="1" sz="1100">
              <a:solidFill>
                <a:srgbClr val="FF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2"/>
                </a:solidFill>
              </a:rPr>
              <a:t>The Notarized Residency Affidavit cont.</a:t>
            </a:r>
            <a:endParaRPr>
              <a:solidFill>
                <a:schemeClr val="accent2"/>
              </a:solidFill>
            </a:endParaRPr>
          </a:p>
        </p:txBody>
      </p:sp>
      <p:sp>
        <p:nvSpPr>
          <p:cNvPr id="207" name="Google Shape;207;p27"/>
          <p:cNvSpPr/>
          <p:nvPr/>
        </p:nvSpPr>
        <p:spPr>
          <a:xfrm>
            <a:off x="1829363" y="38963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pic>
        <p:nvPicPr>
          <p:cNvPr id="208" name="Google Shape;208;p27"/>
          <p:cNvPicPr preferRelativeResize="0"/>
          <p:nvPr/>
        </p:nvPicPr>
        <p:blipFill>
          <a:blip r:embed="rId3">
            <a:alphaModFix/>
          </a:blip>
          <a:stretch>
            <a:fillRect/>
          </a:stretch>
        </p:blipFill>
        <p:spPr>
          <a:xfrm>
            <a:off x="5934325" y="2506224"/>
            <a:ext cx="2762650" cy="2395800"/>
          </a:xfrm>
          <a:prstGeom prst="rect">
            <a:avLst/>
          </a:prstGeom>
          <a:noFill/>
          <a:ln>
            <a:noFill/>
          </a:ln>
        </p:spPr>
      </p:pic>
      <p:sp>
        <p:nvSpPr>
          <p:cNvPr id="209" name="Google Shape;209;p27"/>
          <p:cNvSpPr/>
          <p:nvPr/>
        </p:nvSpPr>
        <p:spPr>
          <a:xfrm>
            <a:off x="7640425" y="4216775"/>
            <a:ext cx="499200" cy="619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0" name="Google Shape;210;p27"/>
          <p:cNvSpPr txBox="1"/>
          <p:nvPr/>
        </p:nvSpPr>
        <p:spPr>
          <a:xfrm>
            <a:off x="520800" y="956350"/>
            <a:ext cx="8102400" cy="26628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Complete </a:t>
            </a:r>
            <a:r>
              <a:rPr lang="en" sz="1600">
                <a:solidFill>
                  <a:schemeClr val="dk1"/>
                </a:solidFill>
                <a:latin typeface="Roboto"/>
                <a:ea typeface="Roboto"/>
                <a:cs typeface="Roboto"/>
                <a:sym typeface="Roboto"/>
              </a:rPr>
              <a:t>Vermilion Parish Affidavit of Student Residency.</a:t>
            </a:r>
            <a:br>
              <a:rPr lang="en" sz="1600">
                <a:solidFill>
                  <a:schemeClr val="dk1"/>
                </a:solidFill>
                <a:latin typeface="Roboto"/>
                <a:ea typeface="Roboto"/>
                <a:cs typeface="Roboto"/>
                <a:sym typeface="Roboto"/>
              </a:rPr>
            </a:br>
            <a:r>
              <a:rPr i="1" lang="en" sz="1700">
                <a:solidFill>
                  <a:schemeClr val="dk1"/>
                </a:solidFill>
                <a:latin typeface="Roboto"/>
                <a:ea typeface="Roboto"/>
                <a:cs typeface="Roboto"/>
                <a:sym typeface="Roboto"/>
              </a:rPr>
              <a:t>Be sure to complete all sections and document is notarized!</a:t>
            </a:r>
            <a:endParaRPr i="1"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Original affidavit must be </a:t>
            </a:r>
            <a:r>
              <a:rPr lang="en" sz="1700">
                <a:solidFill>
                  <a:schemeClr val="dk1"/>
                </a:solidFill>
                <a:latin typeface="Roboto"/>
                <a:ea typeface="Roboto"/>
                <a:cs typeface="Roboto"/>
                <a:sym typeface="Roboto"/>
              </a:rPr>
              <a:t>brought</a:t>
            </a:r>
            <a:r>
              <a:rPr lang="en" sz="1700">
                <a:solidFill>
                  <a:schemeClr val="dk1"/>
                </a:solidFill>
                <a:latin typeface="Roboto"/>
                <a:ea typeface="Roboto"/>
                <a:cs typeface="Roboto"/>
                <a:sym typeface="Roboto"/>
              </a:rPr>
              <a:t> to the Vermilion Parish School Board. Located at: </a:t>
            </a:r>
            <a:r>
              <a:rPr b="1" lang="en" sz="1700">
                <a:solidFill>
                  <a:schemeClr val="dk1"/>
                </a:solidFill>
                <a:latin typeface="Roboto"/>
                <a:ea typeface="Roboto"/>
                <a:cs typeface="Roboto"/>
                <a:sym typeface="Roboto"/>
              </a:rPr>
              <a:t>220 South Jefferson Street, Abbeville, LA 70510</a:t>
            </a:r>
            <a:endParaRPr b="1"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Affidavit </a:t>
            </a:r>
            <a:r>
              <a:rPr b="1" lang="en" sz="1700">
                <a:solidFill>
                  <a:schemeClr val="dk1"/>
                </a:solidFill>
                <a:latin typeface="Roboto"/>
                <a:ea typeface="Roboto"/>
                <a:cs typeface="Roboto"/>
                <a:sym typeface="Roboto"/>
              </a:rPr>
              <a:t>must</a:t>
            </a:r>
            <a:r>
              <a:rPr lang="en" sz="1700">
                <a:solidFill>
                  <a:schemeClr val="dk1"/>
                </a:solidFill>
                <a:latin typeface="Roboto"/>
                <a:ea typeface="Roboto"/>
                <a:cs typeface="Roboto"/>
                <a:sym typeface="Roboto"/>
              </a:rPr>
              <a:t> be placed in our drop box, located on the Early Childhood door. </a:t>
            </a:r>
            <a:r>
              <a:rPr i="1" lang="en" sz="1700">
                <a:solidFill>
                  <a:schemeClr val="dk1"/>
                </a:solidFill>
                <a:latin typeface="Roboto"/>
                <a:ea typeface="Roboto"/>
                <a:cs typeface="Roboto"/>
                <a:sym typeface="Roboto"/>
              </a:rPr>
              <a:t>See picture.</a:t>
            </a:r>
            <a:r>
              <a:rPr lang="en" sz="1700">
                <a:solidFill>
                  <a:schemeClr val="dk1"/>
                </a:solidFill>
                <a:latin typeface="Roboto"/>
                <a:ea typeface="Roboto"/>
                <a:cs typeface="Roboto"/>
                <a:sym typeface="Roboto"/>
              </a:rPr>
              <a:t> </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Parents/Guardians do not need to hand deliver.</a:t>
            </a:r>
            <a:br>
              <a:rPr lang="en" sz="1700">
                <a:solidFill>
                  <a:schemeClr val="dk1"/>
                </a:solidFill>
                <a:latin typeface="Roboto"/>
                <a:ea typeface="Roboto"/>
                <a:cs typeface="Roboto"/>
                <a:sym typeface="Roboto"/>
              </a:rPr>
            </a:br>
            <a:r>
              <a:rPr lang="en" sz="1700">
                <a:solidFill>
                  <a:schemeClr val="dk1"/>
                </a:solidFill>
                <a:latin typeface="Roboto"/>
                <a:ea typeface="Roboto"/>
                <a:cs typeface="Roboto"/>
                <a:sym typeface="Roboto"/>
              </a:rPr>
              <a:t>A staff member will email you to confirm receipt.</a:t>
            </a:r>
            <a:endParaRPr sz="17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180000" y="2312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rPr>
              <a:t>Proof of Income</a:t>
            </a:r>
            <a:endParaRPr>
              <a:solidFill>
                <a:schemeClr val="accent4"/>
              </a:solidFill>
            </a:endParaRPr>
          </a:p>
        </p:txBody>
      </p:sp>
      <p:sp>
        <p:nvSpPr>
          <p:cNvPr id="216" name="Google Shape;216;p28"/>
          <p:cNvSpPr/>
          <p:nvPr/>
        </p:nvSpPr>
        <p:spPr>
          <a:xfrm>
            <a:off x="3021825" y="282088"/>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05</a:t>
            </a:r>
            <a:endParaRPr>
              <a:solidFill>
                <a:srgbClr val="FFFFFF"/>
              </a:solidFill>
            </a:endParaRPr>
          </a:p>
        </p:txBody>
      </p:sp>
      <p:sp>
        <p:nvSpPr>
          <p:cNvPr id="217" name="Google Shape;217;p28"/>
          <p:cNvSpPr txBox="1"/>
          <p:nvPr/>
        </p:nvSpPr>
        <p:spPr>
          <a:xfrm>
            <a:off x="407625" y="690400"/>
            <a:ext cx="8148900" cy="36273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If the child currently </a:t>
            </a:r>
            <a:r>
              <a:rPr lang="en" sz="1600">
                <a:solidFill>
                  <a:schemeClr val="dk1"/>
                </a:solidFill>
                <a:latin typeface="Roboto"/>
                <a:ea typeface="Roboto"/>
                <a:cs typeface="Roboto"/>
                <a:sym typeface="Roboto"/>
              </a:rPr>
              <a:t>receives</a:t>
            </a:r>
            <a:r>
              <a:rPr lang="en" sz="1600">
                <a:solidFill>
                  <a:schemeClr val="dk1"/>
                </a:solidFill>
                <a:latin typeface="Roboto"/>
                <a:ea typeface="Roboto"/>
                <a:cs typeface="Roboto"/>
                <a:sym typeface="Roboto"/>
              </a:rPr>
              <a:t> SNAP benefits </a:t>
            </a:r>
            <a:r>
              <a:rPr b="1" lang="en" sz="1600">
                <a:solidFill>
                  <a:schemeClr val="dk1"/>
                </a:solidFill>
                <a:latin typeface="Roboto"/>
                <a:ea typeface="Roboto"/>
                <a:cs typeface="Roboto"/>
                <a:sym typeface="Roboto"/>
              </a:rPr>
              <a:t>then no further documentation is needed</a:t>
            </a:r>
            <a:r>
              <a:rPr lang="en" sz="1600">
                <a:solidFill>
                  <a:schemeClr val="dk1"/>
                </a:solidFill>
                <a:latin typeface="Roboto"/>
                <a:ea typeface="Roboto"/>
                <a:cs typeface="Roboto"/>
                <a:sym typeface="Roboto"/>
              </a:rPr>
              <a:t>. You will upload screenshots of the SNAP details page listing the child’s benefits and the benefits of ALL other household members. You can also submit your award letter listing the benefit amount and members of the household. </a:t>
            </a:r>
            <a:endParaRPr sz="1600">
              <a:solidFill>
                <a:schemeClr val="dk1"/>
              </a:solidFill>
              <a:latin typeface="Roboto"/>
              <a:ea typeface="Roboto"/>
              <a:cs typeface="Roboto"/>
              <a:sym typeface="Roboto"/>
            </a:endParaRPr>
          </a:p>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If the child does not </a:t>
            </a:r>
            <a:r>
              <a:rPr lang="en" sz="1600">
                <a:solidFill>
                  <a:schemeClr val="dk1"/>
                </a:solidFill>
                <a:latin typeface="Roboto"/>
                <a:ea typeface="Roboto"/>
                <a:cs typeface="Roboto"/>
                <a:sym typeface="Roboto"/>
              </a:rPr>
              <a:t>receive</a:t>
            </a:r>
            <a:r>
              <a:rPr lang="en" sz="1600">
                <a:solidFill>
                  <a:schemeClr val="dk1"/>
                </a:solidFill>
                <a:latin typeface="Roboto"/>
                <a:ea typeface="Roboto"/>
                <a:cs typeface="Roboto"/>
                <a:sym typeface="Roboto"/>
              </a:rPr>
              <a:t> SNAP, each parent or caregiver in the household will need to submit 2 consecutive check stubs for the current year within 2 months from the date of filling out the application. The rate of pay must be the same on both check stubs (monthly salary or hourly rate of pay)</a:t>
            </a:r>
            <a:endParaRPr sz="16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Char char="●"/>
            </a:pPr>
            <a:r>
              <a:rPr lang="en" sz="1600">
                <a:solidFill>
                  <a:schemeClr val="dk1"/>
                </a:solidFill>
                <a:latin typeface="Roboto"/>
                <a:ea typeface="Roboto"/>
                <a:cs typeface="Roboto"/>
                <a:sym typeface="Roboto"/>
              </a:rPr>
              <a:t>If the parent/guardian does not have check stubs, the employer can provide an official letter on the company letterhead stating all of the following:</a:t>
            </a:r>
            <a:r>
              <a:rPr lang="en" sz="1700">
                <a:solidFill>
                  <a:schemeClr val="dk1"/>
                </a:solidFill>
                <a:latin typeface="Roboto"/>
                <a:ea typeface="Roboto"/>
                <a:cs typeface="Roboto"/>
                <a:sym typeface="Roboto"/>
              </a:rPr>
              <a:t> </a:t>
            </a:r>
            <a:endParaRPr sz="1700">
              <a:solidFill>
                <a:schemeClr val="dk1"/>
              </a:solidFill>
              <a:latin typeface="Roboto"/>
              <a:ea typeface="Roboto"/>
              <a:cs typeface="Roboto"/>
              <a:sym typeface="Roboto"/>
            </a:endParaRPr>
          </a:p>
          <a:p>
            <a:pPr indent="-209550" lvl="1" marL="857250" rtl="0" algn="l">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Where the parent/guardian is employed.</a:t>
            </a:r>
            <a:endParaRPr sz="1500">
              <a:solidFill>
                <a:schemeClr val="dk1"/>
              </a:solidFill>
              <a:latin typeface="Roboto"/>
              <a:ea typeface="Roboto"/>
              <a:cs typeface="Roboto"/>
              <a:sym typeface="Roboto"/>
            </a:endParaRPr>
          </a:p>
          <a:p>
            <a:pPr indent="-209550" lvl="1" marL="857250" rtl="0" algn="l">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Hourly rate of pay</a:t>
            </a:r>
            <a:endParaRPr sz="1500">
              <a:solidFill>
                <a:schemeClr val="dk1"/>
              </a:solidFill>
              <a:latin typeface="Roboto"/>
              <a:ea typeface="Roboto"/>
              <a:cs typeface="Roboto"/>
              <a:sym typeface="Roboto"/>
            </a:endParaRPr>
          </a:p>
          <a:p>
            <a:pPr indent="-209550" lvl="1" marL="857250" rtl="0" algn="l">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Average number of hours per week</a:t>
            </a:r>
            <a:endParaRPr sz="1500">
              <a:solidFill>
                <a:schemeClr val="dk1"/>
              </a:solidFill>
              <a:latin typeface="Roboto"/>
              <a:ea typeface="Roboto"/>
              <a:cs typeface="Roboto"/>
              <a:sym typeface="Roboto"/>
            </a:endParaRPr>
          </a:p>
        </p:txBody>
      </p:sp>
      <p:pic>
        <p:nvPicPr>
          <p:cNvPr id="218" name="Google Shape;218;p28"/>
          <p:cNvPicPr preferRelativeResize="0"/>
          <p:nvPr/>
        </p:nvPicPr>
        <p:blipFill rotWithShape="1">
          <a:blip r:embed="rId3">
            <a:alphaModFix/>
          </a:blip>
          <a:srcRect b="23596" l="19962" r="19361" t="15635"/>
          <a:stretch/>
        </p:blipFill>
        <p:spPr>
          <a:xfrm>
            <a:off x="4153038" y="4023825"/>
            <a:ext cx="837926" cy="11196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rPr>
              <a:t>Other Approved </a:t>
            </a:r>
            <a:r>
              <a:rPr lang="en">
                <a:solidFill>
                  <a:schemeClr val="accent4"/>
                </a:solidFill>
              </a:rPr>
              <a:t>Proof of Income</a:t>
            </a:r>
            <a:endParaRPr>
              <a:solidFill>
                <a:schemeClr val="accent4"/>
              </a:solidFill>
            </a:endParaRPr>
          </a:p>
        </p:txBody>
      </p:sp>
      <p:sp>
        <p:nvSpPr>
          <p:cNvPr id="224" name="Google Shape;224;p29"/>
          <p:cNvSpPr/>
          <p:nvPr/>
        </p:nvSpPr>
        <p:spPr>
          <a:xfrm>
            <a:off x="2107425" y="358288"/>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05</a:t>
            </a:r>
            <a:endParaRPr>
              <a:solidFill>
                <a:srgbClr val="FFFFFF"/>
              </a:solidFill>
            </a:endParaRPr>
          </a:p>
        </p:txBody>
      </p:sp>
      <p:sp>
        <p:nvSpPr>
          <p:cNvPr id="225" name="Google Shape;225;p29"/>
          <p:cNvSpPr txBox="1"/>
          <p:nvPr/>
        </p:nvSpPr>
        <p:spPr>
          <a:xfrm>
            <a:off x="548075" y="984425"/>
            <a:ext cx="7917900" cy="24114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Current foster care placement agreement from DCFS. Must be a copy of the full agreement including the signatures page and caseworker contact information.</a:t>
            </a:r>
            <a:endParaRPr sz="1600">
              <a:solidFill>
                <a:schemeClr val="dk1"/>
              </a:solidFill>
              <a:latin typeface="Roboto"/>
              <a:ea typeface="Roboto"/>
              <a:cs typeface="Roboto"/>
              <a:sym typeface="Roboto"/>
            </a:endParaRPr>
          </a:p>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Parents/guardians who claim zero income of any kind must each submit a </a:t>
            </a:r>
            <a:r>
              <a:rPr b="1" lang="en" sz="1600">
                <a:solidFill>
                  <a:schemeClr val="dk1"/>
                </a:solidFill>
                <a:latin typeface="Roboto"/>
                <a:ea typeface="Roboto"/>
                <a:cs typeface="Roboto"/>
                <a:sym typeface="Roboto"/>
              </a:rPr>
              <a:t>Statement of No Income</a:t>
            </a:r>
            <a:r>
              <a:rPr lang="en" sz="1600">
                <a:solidFill>
                  <a:schemeClr val="dk1"/>
                </a:solidFill>
                <a:latin typeface="Roboto"/>
                <a:ea typeface="Roboto"/>
                <a:cs typeface="Roboto"/>
                <a:sym typeface="Roboto"/>
              </a:rPr>
              <a:t> form. </a:t>
            </a:r>
            <a:endParaRPr sz="1600">
              <a:solidFill>
                <a:schemeClr val="dk1"/>
              </a:solidFill>
              <a:latin typeface="Roboto"/>
              <a:ea typeface="Roboto"/>
              <a:cs typeface="Roboto"/>
              <a:sym typeface="Roboto"/>
            </a:endParaRPr>
          </a:p>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Families in a temporary living arrangement due to loss of housing or homelessness should have their status verified through VPSB Student Services: 337-898-5708 or 337-898-5760. Proper documentation will be submitted on your behalf from Student Services.</a:t>
            </a:r>
            <a:endParaRPr sz="1600">
              <a:solidFill>
                <a:schemeClr val="dk1"/>
              </a:solidFill>
              <a:latin typeface="Roboto"/>
              <a:ea typeface="Roboto"/>
              <a:cs typeface="Roboto"/>
              <a:sym typeface="Roboto"/>
            </a:endParaRPr>
          </a:p>
        </p:txBody>
      </p:sp>
      <p:pic>
        <p:nvPicPr>
          <p:cNvPr id="226" name="Google Shape;226;p29"/>
          <p:cNvPicPr preferRelativeResize="0"/>
          <p:nvPr/>
        </p:nvPicPr>
        <p:blipFill rotWithShape="1">
          <a:blip r:embed="rId3">
            <a:alphaModFix/>
          </a:blip>
          <a:srcRect b="23596" l="19962" r="19361" t="15635"/>
          <a:stretch/>
        </p:blipFill>
        <p:spPr>
          <a:xfrm>
            <a:off x="4091602" y="3859650"/>
            <a:ext cx="960799" cy="1283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rPr>
              <a:t>Other Approved Proof of Income</a:t>
            </a:r>
            <a:endParaRPr>
              <a:solidFill>
                <a:schemeClr val="accent4"/>
              </a:solidFill>
            </a:endParaRPr>
          </a:p>
        </p:txBody>
      </p:sp>
      <p:sp>
        <p:nvSpPr>
          <p:cNvPr id="232" name="Google Shape;232;p30"/>
          <p:cNvSpPr/>
          <p:nvPr/>
        </p:nvSpPr>
        <p:spPr>
          <a:xfrm>
            <a:off x="2107425" y="358288"/>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05</a:t>
            </a:r>
            <a:endParaRPr>
              <a:solidFill>
                <a:srgbClr val="FFFFFF"/>
              </a:solidFill>
            </a:endParaRPr>
          </a:p>
        </p:txBody>
      </p:sp>
      <p:sp>
        <p:nvSpPr>
          <p:cNvPr id="233" name="Google Shape;233;p30"/>
          <p:cNvSpPr txBox="1"/>
          <p:nvPr/>
        </p:nvSpPr>
        <p:spPr>
          <a:xfrm>
            <a:off x="624275" y="874150"/>
            <a:ext cx="7917900" cy="36018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Parents/guardians who are employed intermittently, self-employed, or who do not have tax forms or check stubs must submit a </a:t>
            </a:r>
            <a:r>
              <a:rPr b="1" lang="en" sz="1600">
                <a:solidFill>
                  <a:schemeClr val="dk1"/>
                </a:solidFill>
                <a:latin typeface="Roboto"/>
                <a:ea typeface="Roboto"/>
                <a:cs typeface="Roboto"/>
                <a:sym typeface="Roboto"/>
              </a:rPr>
              <a:t>Declaration of Income for Irregular Employment</a:t>
            </a:r>
            <a:r>
              <a:rPr lang="en" sz="1600">
                <a:solidFill>
                  <a:schemeClr val="dk1"/>
                </a:solidFill>
                <a:latin typeface="Roboto"/>
                <a:ea typeface="Roboto"/>
                <a:cs typeface="Roboto"/>
                <a:sym typeface="Roboto"/>
              </a:rPr>
              <a:t> form. </a:t>
            </a:r>
            <a:br>
              <a:rPr lang="en" sz="1600">
                <a:solidFill>
                  <a:schemeClr val="dk1"/>
                </a:solidFill>
                <a:latin typeface="Roboto"/>
                <a:ea typeface="Roboto"/>
                <a:cs typeface="Roboto"/>
                <a:sym typeface="Roboto"/>
              </a:rPr>
            </a:br>
            <a:endParaRPr sz="1000">
              <a:solidFill>
                <a:schemeClr val="dk1"/>
              </a:solidFill>
              <a:latin typeface="Roboto"/>
              <a:ea typeface="Roboto"/>
              <a:cs typeface="Roboto"/>
              <a:sym typeface="Roboto"/>
            </a:endParaRPr>
          </a:p>
          <a:p>
            <a:pPr indent="-215900" lvl="1" marL="8001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All blanks must be completed! (Except Approving Authority/Date)</a:t>
            </a:r>
            <a:br>
              <a:rPr lang="en" sz="1600">
                <a:solidFill>
                  <a:schemeClr val="dk1"/>
                </a:solidFill>
                <a:latin typeface="Roboto"/>
                <a:ea typeface="Roboto"/>
                <a:cs typeface="Roboto"/>
                <a:sym typeface="Roboto"/>
              </a:rPr>
            </a:br>
            <a:endParaRPr sz="1000">
              <a:solidFill>
                <a:schemeClr val="dk1"/>
              </a:solidFill>
              <a:latin typeface="Roboto"/>
              <a:ea typeface="Roboto"/>
              <a:cs typeface="Roboto"/>
              <a:sym typeface="Roboto"/>
            </a:endParaRPr>
          </a:p>
          <a:p>
            <a:pPr indent="-215900" lvl="1" marL="800100" marR="0" rtl="0" algn="l">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The table to list gross income for the past 12 months from the application date must be completely filled out. </a:t>
            </a:r>
            <a:endParaRPr sz="1600">
              <a:solidFill>
                <a:schemeClr val="dk1"/>
              </a:solidFill>
              <a:latin typeface="Roboto"/>
              <a:ea typeface="Roboto"/>
              <a:cs typeface="Roboto"/>
              <a:sym typeface="Roboto"/>
            </a:endParaRPr>
          </a:p>
          <a:p>
            <a:pPr indent="-215900" lvl="2" marL="1257300" marR="0" rtl="0" algn="l">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If current month is March 2025, then the previous 12 months starts at March of 2024 (previous year) through February 2025 (current year)</a:t>
            </a:r>
            <a:endParaRPr sz="1600">
              <a:solidFill>
                <a:schemeClr val="dk1"/>
              </a:solidFill>
              <a:latin typeface="Roboto"/>
              <a:ea typeface="Roboto"/>
              <a:cs typeface="Roboto"/>
              <a:sym typeface="Roboto"/>
            </a:endParaRPr>
          </a:p>
          <a:p>
            <a:pPr indent="-215900" lvl="2" marL="1257300" marR="0" rtl="0" algn="l">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The date should include the month and year</a:t>
            </a:r>
            <a:endParaRPr sz="1600">
              <a:solidFill>
                <a:schemeClr val="dk1"/>
              </a:solidFill>
              <a:latin typeface="Roboto"/>
              <a:ea typeface="Roboto"/>
              <a:cs typeface="Roboto"/>
              <a:sym typeface="Roboto"/>
            </a:endParaRPr>
          </a:p>
          <a:p>
            <a:pPr indent="-215900" lvl="2" marL="1257300" marR="0" rtl="0" algn="l">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Any months without any income should be listed as $0.00 </a:t>
            </a:r>
            <a:br>
              <a:rPr lang="en" sz="1600">
                <a:solidFill>
                  <a:schemeClr val="dk1"/>
                </a:solidFill>
                <a:latin typeface="Roboto"/>
                <a:ea typeface="Roboto"/>
                <a:cs typeface="Roboto"/>
                <a:sym typeface="Roboto"/>
              </a:rPr>
            </a:br>
            <a:endParaRPr sz="1000">
              <a:solidFill>
                <a:schemeClr val="dk1"/>
              </a:solidFill>
              <a:latin typeface="Roboto"/>
              <a:ea typeface="Roboto"/>
              <a:cs typeface="Roboto"/>
              <a:sym typeface="Roboto"/>
            </a:endParaRPr>
          </a:p>
          <a:p>
            <a:pPr indent="-215900" lvl="1" marL="8001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If a person’s name is listed as paying rent/house payment, utilities, food for the child’s parent, additional financial documents may be required. </a:t>
            </a:r>
            <a:endParaRPr sz="1600">
              <a:solidFill>
                <a:schemeClr val="dk1"/>
              </a:solidFill>
              <a:latin typeface="Roboto"/>
              <a:ea typeface="Roboto"/>
              <a:cs typeface="Roboto"/>
              <a:sym typeface="Roboto"/>
            </a:endParaRPr>
          </a:p>
        </p:txBody>
      </p:sp>
      <p:pic>
        <p:nvPicPr>
          <p:cNvPr id="234" name="Google Shape;234;p30"/>
          <p:cNvPicPr preferRelativeResize="0"/>
          <p:nvPr/>
        </p:nvPicPr>
        <p:blipFill rotWithShape="1">
          <a:blip r:embed="rId3">
            <a:alphaModFix/>
          </a:blip>
          <a:srcRect b="23596" l="19962" r="19361" t="15635"/>
          <a:stretch/>
        </p:blipFill>
        <p:spPr>
          <a:xfrm>
            <a:off x="4300675" y="4418400"/>
            <a:ext cx="542649" cy="72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344200" y="313375"/>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rPr>
              <a:t>Other Approved Proof of Income</a:t>
            </a:r>
            <a:endParaRPr>
              <a:solidFill>
                <a:schemeClr val="accent4"/>
              </a:solidFill>
            </a:endParaRPr>
          </a:p>
        </p:txBody>
      </p:sp>
      <p:sp>
        <p:nvSpPr>
          <p:cNvPr id="240" name="Google Shape;240;p31"/>
          <p:cNvSpPr/>
          <p:nvPr/>
        </p:nvSpPr>
        <p:spPr>
          <a:xfrm>
            <a:off x="2107425" y="358288"/>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05</a:t>
            </a:r>
            <a:endParaRPr>
              <a:solidFill>
                <a:srgbClr val="FFFFFF"/>
              </a:solidFill>
            </a:endParaRPr>
          </a:p>
        </p:txBody>
      </p:sp>
      <p:pic>
        <p:nvPicPr>
          <p:cNvPr id="241" name="Google Shape;241;p31"/>
          <p:cNvPicPr preferRelativeResize="0"/>
          <p:nvPr/>
        </p:nvPicPr>
        <p:blipFill rotWithShape="1">
          <a:blip r:embed="rId3">
            <a:alphaModFix/>
          </a:blip>
          <a:srcRect b="23596" l="19962" r="19361" t="15635"/>
          <a:stretch/>
        </p:blipFill>
        <p:spPr>
          <a:xfrm>
            <a:off x="4300675" y="4418400"/>
            <a:ext cx="542649" cy="725100"/>
          </a:xfrm>
          <a:prstGeom prst="rect">
            <a:avLst/>
          </a:prstGeom>
          <a:noFill/>
          <a:ln>
            <a:noFill/>
          </a:ln>
        </p:spPr>
      </p:pic>
      <p:sp>
        <p:nvSpPr>
          <p:cNvPr id="242" name="Google Shape;242;p31"/>
          <p:cNvSpPr txBox="1"/>
          <p:nvPr/>
        </p:nvSpPr>
        <p:spPr>
          <a:xfrm>
            <a:off x="501050" y="812275"/>
            <a:ext cx="2942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Declaration of Irregular Income</a:t>
            </a:r>
            <a:endParaRPr b="1" sz="1200">
              <a:solidFill>
                <a:schemeClr val="dk1"/>
              </a:solidFill>
              <a:latin typeface="Roboto"/>
              <a:ea typeface="Roboto"/>
              <a:cs typeface="Roboto"/>
              <a:sym typeface="Roboto"/>
            </a:endParaRPr>
          </a:p>
        </p:txBody>
      </p:sp>
      <p:sp>
        <p:nvSpPr>
          <p:cNvPr id="243" name="Google Shape;243;p31"/>
          <p:cNvSpPr txBox="1"/>
          <p:nvPr/>
        </p:nvSpPr>
        <p:spPr>
          <a:xfrm>
            <a:off x="5494250" y="812275"/>
            <a:ext cx="2942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Statement of No Income</a:t>
            </a:r>
            <a:endParaRPr b="1" sz="1200">
              <a:solidFill>
                <a:schemeClr val="dk1"/>
              </a:solidFill>
              <a:latin typeface="Roboto"/>
              <a:ea typeface="Roboto"/>
              <a:cs typeface="Roboto"/>
              <a:sym typeface="Roboto"/>
            </a:endParaRPr>
          </a:p>
        </p:txBody>
      </p:sp>
      <p:pic>
        <p:nvPicPr>
          <p:cNvPr id="244" name="Google Shape;244;p31"/>
          <p:cNvPicPr preferRelativeResize="0"/>
          <p:nvPr/>
        </p:nvPicPr>
        <p:blipFill rotWithShape="1">
          <a:blip r:embed="rId4">
            <a:alphaModFix/>
          </a:blip>
          <a:srcRect b="8080" l="3334" r="1941" t="1731"/>
          <a:stretch/>
        </p:blipFill>
        <p:spPr>
          <a:xfrm>
            <a:off x="500975" y="1132700"/>
            <a:ext cx="2942204" cy="3735101"/>
          </a:xfrm>
          <a:prstGeom prst="rect">
            <a:avLst/>
          </a:prstGeom>
          <a:noFill/>
          <a:ln>
            <a:noFill/>
          </a:ln>
        </p:spPr>
      </p:pic>
      <p:pic>
        <p:nvPicPr>
          <p:cNvPr id="245" name="Google Shape;245;p31"/>
          <p:cNvPicPr preferRelativeResize="0"/>
          <p:nvPr/>
        </p:nvPicPr>
        <p:blipFill rotWithShape="1">
          <a:blip r:embed="rId5">
            <a:alphaModFix/>
          </a:blip>
          <a:srcRect b="6680" l="1553" r="1939" t="1550"/>
          <a:stretch/>
        </p:blipFill>
        <p:spPr>
          <a:xfrm>
            <a:off x="5494101" y="1135050"/>
            <a:ext cx="2942200" cy="37303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title"/>
          </p:nvPr>
        </p:nvSpPr>
        <p:spPr>
          <a:xfrm>
            <a:off x="180000" y="30170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Pre-Kindergarten Programs</a:t>
            </a:r>
            <a:endParaRPr/>
          </a:p>
        </p:txBody>
      </p:sp>
      <p:sp>
        <p:nvSpPr>
          <p:cNvPr id="59" name="Google Shape;59;p14"/>
          <p:cNvSpPr txBox="1"/>
          <p:nvPr/>
        </p:nvSpPr>
        <p:spPr>
          <a:xfrm>
            <a:off x="432325" y="936713"/>
            <a:ext cx="5123400" cy="3985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 sz="1500">
                <a:solidFill>
                  <a:schemeClr val="dk1"/>
                </a:solidFill>
                <a:latin typeface="Roboto"/>
                <a:ea typeface="Roboto"/>
                <a:cs typeface="Roboto"/>
                <a:sym typeface="Roboto"/>
              </a:rPr>
              <a:t>Pre-kindergarten programs are grant funded programs that were established to capture our most “at risk” students and prepare them to successfully enter kindergarten.</a:t>
            </a:r>
            <a:endParaRPr b="1" sz="1500">
              <a:solidFill>
                <a:schemeClr val="dk1"/>
              </a:solidFill>
              <a:latin typeface="Roboto"/>
              <a:ea typeface="Roboto"/>
              <a:cs typeface="Roboto"/>
              <a:sym typeface="Roboto"/>
            </a:endParaRPr>
          </a:p>
          <a:p>
            <a:pPr indent="-323850" lvl="0" marL="457200" rtl="0" algn="l">
              <a:lnSpc>
                <a:spcPct val="115000"/>
              </a:lnSpc>
              <a:spcBef>
                <a:spcPts val="1000"/>
              </a:spcBef>
              <a:spcAft>
                <a:spcPts val="0"/>
              </a:spcAft>
              <a:buClr>
                <a:schemeClr val="dk1"/>
              </a:buClr>
              <a:buSzPts val="1500"/>
              <a:buFont typeface="Roboto"/>
              <a:buChar char="●"/>
            </a:pPr>
            <a:r>
              <a:rPr lang="en" sz="1500">
                <a:solidFill>
                  <a:schemeClr val="dk1"/>
                </a:solidFill>
                <a:latin typeface="Roboto"/>
                <a:ea typeface="Roboto"/>
                <a:cs typeface="Roboto"/>
                <a:sym typeface="Roboto"/>
              </a:rPr>
              <a:t>Non-paying “free” seat: Students must meet </a:t>
            </a:r>
            <a:r>
              <a:rPr b="1" lang="en" sz="1500">
                <a:solidFill>
                  <a:schemeClr val="dk1"/>
                </a:solidFill>
                <a:latin typeface="Roboto"/>
                <a:ea typeface="Roboto"/>
                <a:cs typeface="Roboto"/>
                <a:sym typeface="Roboto"/>
              </a:rPr>
              <a:t>age, income, residency, </a:t>
            </a:r>
            <a:r>
              <a:rPr lang="en" sz="1500">
                <a:solidFill>
                  <a:schemeClr val="dk1"/>
                </a:solidFill>
                <a:latin typeface="Roboto"/>
                <a:ea typeface="Roboto"/>
                <a:cs typeface="Roboto"/>
                <a:sym typeface="Roboto"/>
              </a:rPr>
              <a:t>and</a:t>
            </a:r>
            <a:r>
              <a:rPr b="1" lang="en" sz="1500">
                <a:solidFill>
                  <a:schemeClr val="dk1"/>
                </a:solidFill>
                <a:latin typeface="Roboto"/>
                <a:ea typeface="Roboto"/>
                <a:cs typeface="Roboto"/>
                <a:sym typeface="Roboto"/>
              </a:rPr>
              <a:t> immunization </a:t>
            </a:r>
            <a:r>
              <a:rPr lang="en" sz="1500">
                <a:solidFill>
                  <a:schemeClr val="dk1"/>
                </a:solidFill>
                <a:latin typeface="Roboto"/>
                <a:ea typeface="Roboto"/>
                <a:cs typeface="Roboto"/>
                <a:sym typeface="Roboto"/>
              </a:rPr>
              <a:t>requirements. Those families not meeting income eligibility may still </a:t>
            </a:r>
            <a:r>
              <a:rPr lang="en" sz="1500">
                <a:solidFill>
                  <a:schemeClr val="dk1"/>
                </a:solidFill>
                <a:latin typeface="Roboto"/>
                <a:ea typeface="Roboto"/>
                <a:cs typeface="Roboto"/>
                <a:sym typeface="Roboto"/>
              </a:rPr>
              <a:t>receive</a:t>
            </a:r>
            <a:r>
              <a:rPr lang="en" sz="1500">
                <a:solidFill>
                  <a:schemeClr val="dk1"/>
                </a:solidFill>
                <a:latin typeface="Roboto"/>
                <a:ea typeface="Roboto"/>
                <a:cs typeface="Roboto"/>
                <a:sym typeface="Roboto"/>
              </a:rPr>
              <a:t> a “free” seat based upon qualifying parent responses from the health and development section of the application.</a:t>
            </a:r>
            <a:endParaRPr sz="1500">
              <a:solidFill>
                <a:schemeClr val="dk1"/>
              </a:solidFill>
              <a:latin typeface="Roboto"/>
              <a:ea typeface="Roboto"/>
              <a:cs typeface="Roboto"/>
              <a:sym typeface="Roboto"/>
            </a:endParaRPr>
          </a:p>
          <a:p>
            <a:pPr indent="-323850" lvl="0" marL="457200" rtl="0" algn="l">
              <a:lnSpc>
                <a:spcPct val="115000"/>
              </a:lnSpc>
              <a:spcBef>
                <a:spcPts val="1000"/>
              </a:spcBef>
              <a:spcAft>
                <a:spcPts val="0"/>
              </a:spcAft>
              <a:buClr>
                <a:schemeClr val="dk1"/>
              </a:buClr>
              <a:buSzPts val="1500"/>
              <a:buFont typeface="Roboto"/>
              <a:buChar char="●"/>
            </a:pPr>
            <a:r>
              <a:rPr lang="en" sz="1500">
                <a:solidFill>
                  <a:schemeClr val="dk1"/>
                </a:solidFill>
                <a:latin typeface="Roboto"/>
                <a:ea typeface="Roboto"/>
                <a:cs typeface="Roboto"/>
                <a:sym typeface="Roboto"/>
              </a:rPr>
              <a:t>Tuition seat: Students not meeting the </a:t>
            </a:r>
            <a:r>
              <a:rPr b="1" lang="en" sz="1500">
                <a:solidFill>
                  <a:schemeClr val="dk1"/>
                </a:solidFill>
                <a:latin typeface="Roboto"/>
                <a:ea typeface="Roboto"/>
                <a:cs typeface="Roboto"/>
                <a:sym typeface="Roboto"/>
              </a:rPr>
              <a:t>income</a:t>
            </a:r>
            <a:r>
              <a:rPr lang="en" sz="1500">
                <a:solidFill>
                  <a:schemeClr val="dk1"/>
                </a:solidFill>
                <a:latin typeface="Roboto"/>
                <a:ea typeface="Roboto"/>
                <a:cs typeface="Roboto"/>
                <a:sym typeface="Roboto"/>
              </a:rPr>
              <a:t> program requirements and have no health and development risk factors may be offered a tuition seat based on availability at the selected school site.</a:t>
            </a:r>
            <a:endParaRPr sz="1500">
              <a:solidFill>
                <a:schemeClr val="dk1"/>
              </a:solidFill>
              <a:latin typeface="Roboto"/>
              <a:ea typeface="Roboto"/>
              <a:cs typeface="Roboto"/>
              <a:sym typeface="Roboto"/>
            </a:endParaRPr>
          </a:p>
        </p:txBody>
      </p:sp>
      <p:pic>
        <p:nvPicPr>
          <p:cNvPr id="60" name="Google Shape;60;p14"/>
          <p:cNvPicPr preferRelativeResize="0"/>
          <p:nvPr/>
        </p:nvPicPr>
        <p:blipFill rotWithShape="1">
          <a:blip r:embed="rId3">
            <a:alphaModFix/>
          </a:blip>
          <a:srcRect b="0" l="23157" r="31534" t="19178"/>
          <a:stretch/>
        </p:blipFill>
        <p:spPr>
          <a:xfrm>
            <a:off x="5728275" y="1488779"/>
            <a:ext cx="2871374" cy="2881076"/>
          </a:xfrm>
          <a:prstGeom prst="rect">
            <a:avLst/>
          </a:prstGeom>
          <a:noFill/>
          <a:ln cap="flat" cmpd="sng" w="28575">
            <a:solidFill>
              <a:srgbClr val="002D6C"/>
            </a:solidFill>
            <a:prstDash val="solid"/>
            <a:round/>
            <a:headEnd len="sm" w="sm" type="none"/>
            <a:tailEnd len="sm" w="sm" type="none"/>
          </a:ln>
        </p:spPr>
      </p:pic>
      <p:pic>
        <p:nvPicPr>
          <p:cNvPr id="61" name="Google Shape;61;p14"/>
          <p:cNvPicPr preferRelativeResize="0"/>
          <p:nvPr/>
        </p:nvPicPr>
        <p:blipFill rotWithShape="1">
          <a:blip r:embed="rId4">
            <a:alphaModFix/>
          </a:blip>
          <a:srcRect b="23596" l="19962" r="19361" t="15635"/>
          <a:stretch/>
        </p:blipFill>
        <p:spPr>
          <a:xfrm>
            <a:off x="8003202" y="3770800"/>
            <a:ext cx="960799" cy="1283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Need Forms?</a:t>
            </a:r>
            <a:endParaRPr sz="3200"/>
          </a:p>
        </p:txBody>
      </p:sp>
      <p:sp>
        <p:nvSpPr>
          <p:cNvPr id="251" name="Google Shape;251;p32"/>
          <p:cNvSpPr txBox="1"/>
          <p:nvPr/>
        </p:nvSpPr>
        <p:spPr>
          <a:xfrm>
            <a:off x="208800" y="4589400"/>
            <a:ext cx="8726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u="sng">
                <a:solidFill>
                  <a:srgbClr val="FF0000"/>
                </a:solidFill>
                <a:hlinkClick r:id="rId3">
                  <a:extLst>
                    <a:ext uri="{A12FA001-AC4F-418D-AE19-62706E023703}">
                      <ahyp:hlinkClr val="tx"/>
                    </a:ext>
                  </a:extLst>
                </a:hlinkClick>
              </a:rPr>
              <a:t>vermilionchildhoodnetwork.com/publicschoolprekprogram</a:t>
            </a:r>
            <a:endParaRPr>
              <a:solidFill>
                <a:srgbClr val="FF0000"/>
              </a:solidFill>
            </a:endParaRPr>
          </a:p>
        </p:txBody>
      </p:sp>
      <p:pic>
        <p:nvPicPr>
          <p:cNvPr id="252" name="Google Shape;252;p32"/>
          <p:cNvPicPr preferRelativeResize="0"/>
          <p:nvPr/>
        </p:nvPicPr>
        <p:blipFill>
          <a:blip r:embed="rId4">
            <a:alphaModFix/>
          </a:blip>
          <a:stretch>
            <a:fillRect/>
          </a:stretch>
        </p:blipFill>
        <p:spPr>
          <a:xfrm>
            <a:off x="2869775" y="1032550"/>
            <a:ext cx="3404450" cy="3404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3"/>
          <p:cNvSpPr txBox="1"/>
          <p:nvPr>
            <p:ph type="title"/>
          </p:nvPr>
        </p:nvSpPr>
        <p:spPr>
          <a:xfrm>
            <a:off x="180000" y="433175"/>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Information on PreK Tuition Charges</a:t>
            </a:r>
            <a:endParaRPr/>
          </a:p>
        </p:txBody>
      </p:sp>
      <p:sp>
        <p:nvSpPr>
          <p:cNvPr id="258" name="Google Shape;258;p33"/>
          <p:cNvSpPr txBox="1"/>
          <p:nvPr/>
        </p:nvSpPr>
        <p:spPr>
          <a:xfrm>
            <a:off x="612900" y="1067900"/>
            <a:ext cx="7918200" cy="20112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Tuition eligibility is based on socio-economic status and will be determined by the LA4 Program eligibility criteria.</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Tuition student placement will be based on parent responses on the </a:t>
            </a:r>
            <a:r>
              <a:rPr b="1" lang="en" sz="1700">
                <a:solidFill>
                  <a:schemeClr val="dk1"/>
                </a:solidFill>
                <a:latin typeface="Roboto"/>
                <a:ea typeface="Roboto"/>
                <a:cs typeface="Roboto"/>
                <a:sym typeface="Roboto"/>
              </a:rPr>
              <a:t>Health and Development portion of the application.</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Monthly tuition payments will only be accepted by bank draft. Default payments can result in removal from the program.</a:t>
            </a:r>
            <a:endParaRPr sz="1700">
              <a:solidFill>
                <a:schemeClr val="dk1"/>
              </a:solidFill>
              <a:latin typeface="Roboto"/>
              <a:ea typeface="Roboto"/>
              <a:cs typeface="Roboto"/>
              <a:sym typeface="Roboto"/>
            </a:endParaRPr>
          </a:p>
        </p:txBody>
      </p:sp>
      <p:pic>
        <p:nvPicPr>
          <p:cNvPr id="259" name="Google Shape;259;p33"/>
          <p:cNvPicPr preferRelativeResize="0"/>
          <p:nvPr/>
        </p:nvPicPr>
        <p:blipFill rotWithShape="1">
          <a:blip r:embed="rId3">
            <a:alphaModFix/>
          </a:blip>
          <a:srcRect b="23596" l="19962" r="19361" t="15635"/>
          <a:stretch/>
        </p:blipFill>
        <p:spPr>
          <a:xfrm>
            <a:off x="4091602" y="3859650"/>
            <a:ext cx="960799" cy="1283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p:nvPr/>
        </p:nvSpPr>
        <p:spPr>
          <a:xfrm>
            <a:off x="5926800" y="2375699"/>
            <a:ext cx="1909800" cy="7386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Fira Sans Extra Condensed"/>
                <a:ea typeface="Fira Sans Extra Condensed"/>
                <a:cs typeface="Fira Sans Extra Condensed"/>
                <a:sym typeface="Fira Sans Extra Condensed"/>
              </a:rPr>
              <a:t>Option 2: Monthly Installment Payments</a:t>
            </a:r>
            <a:endParaRPr sz="1900">
              <a:solidFill>
                <a:srgbClr val="FFFFFF"/>
              </a:solidFill>
              <a:latin typeface="Fira Sans Extra Condensed"/>
              <a:ea typeface="Fira Sans Extra Condensed"/>
              <a:cs typeface="Fira Sans Extra Condensed"/>
              <a:sym typeface="Fira Sans Extra Condensed"/>
            </a:endParaRPr>
          </a:p>
        </p:txBody>
      </p:sp>
      <p:sp>
        <p:nvSpPr>
          <p:cNvPr id="265" name="Google Shape;265;p34"/>
          <p:cNvSpPr/>
          <p:nvPr/>
        </p:nvSpPr>
        <p:spPr>
          <a:xfrm>
            <a:off x="1530600" y="2375774"/>
            <a:ext cx="1909800" cy="738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Fira Sans Extra Condensed"/>
                <a:ea typeface="Fira Sans Extra Condensed"/>
                <a:cs typeface="Fira Sans Extra Condensed"/>
                <a:sym typeface="Fira Sans Extra Condensed"/>
              </a:rPr>
              <a:t>Option 1:</a:t>
            </a:r>
            <a:endParaRPr sz="1500">
              <a:solidFill>
                <a:srgbClr val="FFFFFF"/>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500">
                <a:solidFill>
                  <a:srgbClr val="FFFFFF"/>
                </a:solidFill>
                <a:latin typeface="Fira Sans Extra Condensed"/>
                <a:ea typeface="Fira Sans Extra Condensed"/>
                <a:cs typeface="Fira Sans Extra Condensed"/>
                <a:sym typeface="Fira Sans Extra Condensed"/>
              </a:rPr>
              <a:t>Paid in Full</a:t>
            </a:r>
            <a:endParaRPr sz="1900">
              <a:solidFill>
                <a:srgbClr val="FFFFFF"/>
              </a:solidFill>
              <a:latin typeface="Fira Sans Extra Condensed"/>
              <a:ea typeface="Fira Sans Extra Condensed"/>
              <a:cs typeface="Fira Sans Extra Condensed"/>
              <a:sym typeface="Fira Sans Extra Condensed"/>
            </a:endParaRPr>
          </a:p>
        </p:txBody>
      </p:sp>
      <p:sp>
        <p:nvSpPr>
          <p:cNvPr id="266" name="Google Shape;266;p34"/>
          <p:cNvSpPr/>
          <p:nvPr/>
        </p:nvSpPr>
        <p:spPr>
          <a:xfrm>
            <a:off x="481100" y="3949410"/>
            <a:ext cx="1909800" cy="875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Fira Sans Extra Condensed"/>
                <a:ea typeface="Fira Sans Extra Condensed"/>
                <a:cs typeface="Fira Sans Extra Condensed"/>
                <a:sym typeface="Fira Sans Extra Condensed"/>
              </a:rPr>
              <a:t>Full amount, $3250,  paid in August</a:t>
            </a:r>
            <a:endParaRPr sz="2000">
              <a:solidFill>
                <a:srgbClr val="FFFFFF"/>
              </a:solidFill>
              <a:latin typeface="Fira Sans Extra Condensed"/>
              <a:ea typeface="Fira Sans Extra Condensed"/>
              <a:cs typeface="Fira Sans Extra Condensed"/>
              <a:sym typeface="Fira Sans Extra Condensed"/>
            </a:endParaRPr>
          </a:p>
        </p:txBody>
      </p:sp>
      <p:sp>
        <p:nvSpPr>
          <p:cNvPr id="267" name="Google Shape;267;p34"/>
          <p:cNvSpPr/>
          <p:nvPr/>
        </p:nvSpPr>
        <p:spPr>
          <a:xfrm>
            <a:off x="2580118" y="3949410"/>
            <a:ext cx="1909800" cy="875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Fira Sans Extra Condensed"/>
                <a:ea typeface="Fira Sans Extra Condensed"/>
                <a:cs typeface="Fira Sans Extra Condensed"/>
                <a:sym typeface="Fira Sans Extra Condensed"/>
              </a:rPr>
              <a:t>Money order or Cashier’s Check payable to Vermilion Parish School Board</a:t>
            </a:r>
            <a:endParaRPr sz="1700">
              <a:solidFill>
                <a:srgbClr val="FFFFFF"/>
              </a:solidFill>
              <a:latin typeface="Fira Sans Extra Condensed"/>
              <a:ea typeface="Fira Sans Extra Condensed"/>
              <a:cs typeface="Fira Sans Extra Condensed"/>
              <a:sym typeface="Fira Sans Extra Condensed"/>
            </a:endParaRPr>
          </a:p>
        </p:txBody>
      </p:sp>
      <p:sp>
        <p:nvSpPr>
          <p:cNvPr id="268" name="Google Shape;268;p34"/>
          <p:cNvSpPr/>
          <p:nvPr/>
        </p:nvSpPr>
        <p:spPr>
          <a:xfrm>
            <a:off x="4877321" y="3949410"/>
            <a:ext cx="1909800" cy="8757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Extra Condensed"/>
                <a:ea typeface="Fira Sans Extra Condensed"/>
                <a:cs typeface="Fira Sans Extra Condensed"/>
                <a:sym typeface="Fira Sans Extra Condensed"/>
              </a:rPr>
              <a:t>Payments are divided into 10 installments from August to May.</a:t>
            </a:r>
            <a:endParaRPr sz="1800">
              <a:solidFill>
                <a:srgbClr val="FFFFFF"/>
              </a:solidFill>
              <a:latin typeface="Fira Sans Extra Condensed"/>
              <a:ea typeface="Fira Sans Extra Condensed"/>
              <a:cs typeface="Fira Sans Extra Condensed"/>
              <a:sym typeface="Fira Sans Extra Condensed"/>
            </a:endParaRPr>
          </a:p>
        </p:txBody>
      </p:sp>
      <p:sp>
        <p:nvSpPr>
          <p:cNvPr id="269" name="Google Shape;269;p34"/>
          <p:cNvSpPr/>
          <p:nvPr/>
        </p:nvSpPr>
        <p:spPr>
          <a:xfrm>
            <a:off x="6976339" y="3949410"/>
            <a:ext cx="1909800" cy="8757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ira Sans Extra Condensed"/>
                <a:ea typeface="Fira Sans Extra Condensed"/>
                <a:cs typeface="Fira Sans Extra Condensed"/>
                <a:sym typeface="Fira Sans Extra Condensed"/>
              </a:rPr>
              <a:t>10 payments of $325 per month, regardless of # of days in the month</a:t>
            </a:r>
            <a:endParaRPr sz="1800">
              <a:solidFill>
                <a:srgbClr val="FFFFFF"/>
              </a:solidFill>
              <a:latin typeface="Fira Sans Extra Condensed"/>
              <a:ea typeface="Fira Sans Extra Condensed"/>
              <a:cs typeface="Fira Sans Extra Condensed"/>
              <a:sym typeface="Fira Sans Extra Condensed"/>
            </a:endParaRPr>
          </a:p>
        </p:txBody>
      </p:sp>
      <p:cxnSp>
        <p:nvCxnSpPr>
          <p:cNvPr id="270" name="Google Shape;270;p34"/>
          <p:cNvCxnSpPr>
            <a:stCxn id="271" idx="2"/>
            <a:endCxn id="264" idx="0"/>
          </p:cNvCxnSpPr>
          <p:nvPr/>
        </p:nvCxnSpPr>
        <p:spPr>
          <a:xfrm>
            <a:off x="4683600" y="1540499"/>
            <a:ext cx="2198100" cy="835200"/>
          </a:xfrm>
          <a:prstGeom prst="bentConnector2">
            <a:avLst/>
          </a:prstGeom>
          <a:noFill/>
          <a:ln cap="flat" cmpd="sng" w="19050">
            <a:solidFill>
              <a:schemeClr val="dk2"/>
            </a:solidFill>
            <a:prstDash val="solid"/>
            <a:round/>
            <a:headEnd len="sm" w="sm" type="none"/>
            <a:tailEnd len="sm" w="sm" type="none"/>
          </a:ln>
        </p:spPr>
      </p:cxnSp>
      <p:cxnSp>
        <p:nvCxnSpPr>
          <p:cNvPr id="272" name="Google Shape;272;p34"/>
          <p:cNvCxnSpPr>
            <a:stCxn id="265" idx="0"/>
            <a:endCxn id="271" idx="2"/>
          </p:cNvCxnSpPr>
          <p:nvPr/>
        </p:nvCxnSpPr>
        <p:spPr>
          <a:xfrm rot="-5400000">
            <a:off x="3166950" y="859124"/>
            <a:ext cx="835200" cy="2198100"/>
          </a:xfrm>
          <a:prstGeom prst="bentConnector2">
            <a:avLst/>
          </a:prstGeom>
          <a:noFill/>
          <a:ln cap="flat" cmpd="sng" w="19050">
            <a:solidFill>
              <a:schemeClr val="dk2"/>
            </a:solidFill>
            <a:prstDash val="solid"/>
            <a:round/>
            <a:headEnd len="sm" w="sm" type="none"/>
            <a:tailEnd len="sm" w="sm" type="none"/>
          </a:ln>
        </p:spPr>
      </p:cxnSp>
      <p:cxnSp>
        <p:nvCxnSpPr>
          <p:cNvPr id="273" name="Google Shape;273;p34"/>
          <p:cNvCxnSpPr>
            <a:stCxn id="265" idx="2"/>
            <a:endCxn id="267" idx="0"/>
          </p:cNvCxnSpPr>
          <p:nvPr/>
        </p:nvCxnSpPr>
        <p:spPr>
          <a:xfrm flipH="1" rot="-5400000">
            <a:off x="2592750" y="3007124"/>
            <a:ext cx="834900" cy="1049400"/>
          </a:xfrm>
          <a:prstGeom prst="bentConnector3">
            <a:avLst>
              <a:gd fmla="val 50008" name="adj1"/>
            </a:avLst>
          </a:prstGeom>
          <a:noFill/>
          <a:ln cap="flat" cmpd="sng" w="19050">
            <a:solidFill>
              <a:schemeClr val="accent1"/>
            </a:solidFill>
            <a:prstDash val="solid"/>
            <a:round/>
            <a:headEnd len="sm" w="sm" type="none"/>
            <a:tailEnd len="sm" w="sm" type="none"/>
          </a:ln>
        </p:spPr>
      </p:cxnSp>
      <p:cxnSp>
        <p:nvCxnSpPr>
          <p:cNvPr id="274" name="Google Shape;274;p34"/>
          <p:cNvCxnSpPr>
            <a:stCxn id="266" idx="0"/>
            <a:endCxn id="265" idx="2"/>
          </p:cNvCxnSpPr>
          <p:nvPr/>
        </p:nvCxnSpPr>
        <p:spPr>
          <a:xfrm rot="-5400000">
            <a:off x="1543250" y="3007260"/>
            <a:ext cx="834900" cy="1049400"/>
          </a:xfrm>
          <a:prstGeom prst="bentConnector3">
            <a:avLst>
              <a:gd fmla="val 50008" name="adj1"/>
            </a:avLst>
          </a:prstGeom>
          <a:noFill/>
          <a:ln cap="flat" cmpd="sng" w="19050">
            <a:solidFill>
              <a:schemeClr val="accent1"/>
            </a:solidFill>
            <a:prstDash val="solid"/>
            <a:round/>
            <a:headEnd len="sm" w="sm" type="none"/>
            <a:tailEnd len="sm" w="sm" type="none"/>
          </a:ln>
        </p:spPr>
      </p:cxnSp>
      <p:cxnSp>
        <p:nvCxnSpPr>
          <p:cNvPr id="275" name="Google Shape;275;p34"/>
          <p:cNvCxnSpPr>
            <a:stCxn id="264" idx="2"/>
            <a:endCxn id="269" idx="0"/>
          </p:cNvCxnSpPr>
          <p:nvPr/>
        </p:nvCxnSpPr>
        <p:spPr>
          <a:xfrm flipH="1" rot="-5400000">
            <a:off x="6988800" y="3007199"/>
            <a:ext cx="835200" cy="1049400"/>
          </a:xfrm>
          <a:prstGeom prst="bentConnector3">
            <a:avLst>
              <a:gd fmla="val 49995" name="adj1"/>
            </a:avLst>
          </a:prstGeom>
          <a:noFill/>
          <a:ln cap="flat" cmpd="sng" w="19050">
            <a:solidFill>
              <a:schemeClr val="accent5"/>
            </a:solidFill>
            <a:prstDash val="solid"/>
            <a:round/>
            <a:headEnd len="sm" w="sm" type="none"/>
            <a:tailEnd len="sm" w="sm" type="none"/>
          </a:ln>
        </p:spPr>
      </p:cxnSp>
      <p:cxnSp>
        <p:nvCxnSpPr>
          <p:cNvPr id="276" name="Google Shape;276;p34"/>
          <p:cNvCxnSpPr>
            <a:stCxn id="268" idx="0"/>
            <a:endCxn id="264" idx="2"/>
          </p:cNvCxnSpPr>
          <p:nvPr/>
        </p:nvCxnSpPr>
        <p:spPr>
          <a:xfrm rot="-5400000">
            <a:off x="5939321" y="3007110"/>
            <a:ext cx="835200" cy="1049400"/>
          </a:xfrm>
          <a:prstGeom prst="bentConnector3">
            <a:avLst>
              <a:gd fmla="val 49995" name="adj1"/>
            </a:avLst>
          </a:prstGeom>
          <a:noFill/>
          <a:ln cap="flat" cmpd="sng" w="19050">
            <a:solidFill>
              <a:schemeClr val="accent5"/>
            </a:solidFill>
            <a:prstDash val="solid"/>
            <a:round/>
            <a:headEnd len="sm" w="sm" type="none"/>
            <a:tailEnd len="sm" w="sm" type="none"/>
          </a:ln>
        </p:spPr>
      </p:cxnSp>
      <p:grpSp>
        <p:nvGrpSpPr>
          <p:cNvPr id="277" name="Google Shape;277;p34"/>
          <p:cNvGrpSpPr/>
          <p:nvPr/>
        </p:nvGrpSpPr>
        <p:grpSpPr>
          <a:xfrm>
            <a:off x="3581369" y="478833"/>
            <a:ext cx="2204396" cy="1061742"/>
            <a:chOff x="2531325" y="1067675"/>
            <a:chExt cx="4072410" cy="2035548"/>
          </a:xfrm>
        </p:grpSpPr>
        <p:sp>
          <p:nvSpPr>
            <p:cNvPr id="278" name="Google Shape;278;p34"/>
            <p:cNvSpPr/>
            <p:nvPr/>
          </p:nvSpPr>
          <p:spPr>
            <a:xfrm>
              <a:off x="2531325" y="1907371"/>
              <a:ext cx="2035178" cy="1195848"/>
            </a:xfrm>
            <a:custGeom>
              <a:rect b="b" l="l" r="r" t="t"/>
              <a:pathLst>
                <a:path extrusionOk="0" h="18632" w="31708">
                  <a:moveTo>
                    <a:pt x="6042" y="1"/>
                  </a:moveTo>
                  <a:cubicBezTo>
                    <a:pt x="2222" y="5236"/>
                    <a:pt x="0" y="11660"/>
                    <a:pt x="0" y="18632"/>
                  </a:cubicBezTo>
                  <a:lnTo>
                    <a:pt x="31707" y="18632"/>
                  </a:lnTo>
                  <a:lnTo>
                    <a:pt x="60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p:nvPr/>
          </p:nvSpPr>
          <p:spPr>
            <a:xfrm>
              <a:off x="2919055" y="1166195"/>
              <a:ext cx="1647436" cy="1937028"/>
            </a:xfrm>
            <a:custGeom>
              <a:rect b="b" l="l" r="r" t="t"/>
              <a:pathLst>
                <a:path extrusionOk="0" h="30180" w="25667">
                  <a:moveTo>
                    <a:pt x="15861" y="1"/>
                  </a:moveTo>
                  <a:cubicBezTo>
                    <a:pt x="9438" y="2084"/>
                    <a:pt x="3910" y="6195"/>
                    <a:pt x="1" y="11549"/>
                  </a:cubicBezTo>
                  <a:lnTo>
                    <a:pt x="25666" y="30180"/>
                  </a:lnTo>
                  <a:lnTo>
                    <a:pt x="158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4"/>
            <p:cNvSpPr/>
            <p:nvPr/>
          </p:nvSpPr>
          <p:spPr>
            <a:xfrm>
              <a:off x="3936997" y="1067675"/>
              <a:ext cx="1259246" cy="2035548"/>
            </a:xfrm>
            <a:custGeom>
              <a:rect b="b" l="l" r="r" t="t"/>
              <a:pathLst>
                <a:path extrusionOk="0" h="31715" w="19619">
                  <a:moveTo>
                    <a:pt x="9806" y="1"/>
                  </a:moveTo>
                  <a:cubicBezTo>
                    <a:pt x="6396" y="1"/>
                    <a:pt x="3098" y="522"/>
                    <a:pt x="1" y="1536"/>
                  </a:cubicBezTo>
                  <a:lnTo>
                    <a:pt x="9806" y="31715"/>
                  </a:lnTo>
                  <a:lnTo>
                    <a:pt x="19618" y="1536"/>
                  </a:lnTo>
                  <a:cubicBezTo>
                    <a:pt x="16549" y="522"/>
                    <a:pt x="13250" y="1"/>
                    <a:pt x="9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4"/>
            <p:cNvSpPr/>
            <p:nvPr/>
          </p:nvSpPr>
          <p:spPr>
            <a:xfrm>
              <a:off x="4566375" y="1166195"/>
              <a:ext cx="1649169" cy="1937028"/>
            </a:xfrm>
            <a:custGeom>
              <a:rect b="b" l="l" r="r" t="t"/>
              <a:pathLst>
                <a:path extrusionOk="0" h="30180" w="25694">
                  <a:moveTo>
                    <a:pt x="9812" y="1"/>
                  </a:moveTo>
                  <a:lnTo>
                    <a:pt x="0" y="30180"/>
                  </a:lnTo>
                  <a:lnTo>
                    <a:pt x="25693" y="11549"/>
                  </a:lnTo>
                  <a:cubicBezTo>
                    <a:pt x="21791" y="6195"/>
                    <a:pt x="16263" y="2084"/>
                    <a:pt x="98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4"/>
            <p:cNvSpPr/>
            <p:nvPr/>
          </p:nvSpPr>
          <p:spPr>
            <a:xfrm>
              <a:off x="4566375" y="1907371"/>
              <a:ext cx="2037360" cy="1195848"/>
            </a:xfrm>
            <a:custGeom>
              <a:rect b="b" l="l" r="r" t="t"/>
              <a:pathLst>
                <a:path extrusionOk="0" h="18632" w="31742">
                  <a:moveTo>
                    <a:pt x="25693" y="1"/>
                  </a:moveTo>
                  <a:lnTo>
                    <a:pt x="0" y="18632"/>
                  </a:lnTo>
                  <a:lnTo>
                    <a:pt x="31742" y="18632"/>
                  </a:lnTo>
                  <a:cubicBezTo>
                    <a:pt x="31742" y="11660"/>
                    <a:pt x="29485" y="5236"/>
                    <a:pt x="25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4"/>
            <p:cNvSpPr/>
            <p:nvPr/>
          </p:nvSpPr>
          <p:spPr>
            <a:xfrm>
              <a:off x="4566375" y="2540272"/>
              <a:ext cx="960079" cy="562945"/>
            </a:xfrm>
            <a:custGeom>
              <a:rect b="b" l="l" r="r" t="t"/>
              <a:pathLst>
                <a:path extrusionOk="0" h="8771" w="14958">
                  <a:moveTo>
                    <a:pt x="12097" y="0"/>
                  </a:moveTo>
                  <a:lnTo>
                    <a:pt x="0" y="8771"/>
                  </a:lnTo>
                  <a:lnTo>
                    <a:pt x="14958" y="8771"/>
                  </a:lnTo>
                  <a:cubicBezTo>
                    <a:pt x="14958" y="5500"/>
                    <a:pt x="13916" y="2465"/>
                    <a:pt x="12097" y="0"/>
                  </a:cubicBez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4"/>
            <p:cNvSpPr/>
            <p:nvPr/>
          </p:nvSpPr>
          <p:spPr>
            <a:xfrm>
              <a:off x="4566375" y="2191249"/>
              <a:ext cx="776446" cy="911969"/>
            </a:xfrm>
            <a:custGeom>
              <a:rect b="b" l="l" r="r" t="t"/>
              <a:pathLst>
                <a:path extrusionOk="0" h="14209" w="12097">
                  <a:moveTo>
                    <a:pt x="4632" y="1"/>
                  </a:moveTo>
                  <a:lnTo>
                    <a:pt x="0" y="14209"/>
                  </a:lnTo>
                  <a:lnTo>
                    <a:pt x="12097" y="5438"/>
                  </a:lnTo>
                  <a:cubicBezTo>
                    <a:pt x="10270" y="2897"/>
                    <a:pt x="7666" y="987"/>
                    <a:pt x="4632" y="1"/>
                  </a:cubicBez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4"/>
            <p:cNvSpPr/>
            <p:nvPr/>
          </p:nvSpPr>
          <p:spPr>
            <a:xfrm>
              <a:off x="4566375" y="2540272"/>
              <a:ext cx="776446" cy="562945"/>
            </a:xfrm>
            <a:custGeom>
              <a:rect b="b" l="l" r="r" t="t"/>
              <a:pathLst>
                <a:path extrusionOk="0" h="8771" w="12097">
                  <a:moveTo>
                    <a:pt x="12097" y="0"/>
                  </a:moveTo>
                  <a:lnTo>
                    <a:pt x="0" y="8771"/>
                  </a:lnTo>
                  <a:close/>
                </a:path>
              </a:pathLst>
            </a:custGeom>
            <a:solidFill>
              <a:srgbClr val="4A8F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4"/>
            <p:cNvSpPr/>
            <p:nvPr/>
          </p:nvSpPr>
          <p:spPr>
            <a:xfrm>
              <a:off x="4271326" y="2144909"/>
              <a:ext cx="592363" cy="958309"/>
            </a:xfrm>
            <a:custGeom>
              <a:rect b="b" l="l" r="r" t="t"/>
              <a:pathLst>
                <a:path extrusionOk="0" h="14931" w="9229">
                  <a:moveTo>
                    <a:pt x="4597" y="1"/>
                  </a:moveTo>
                  <a:cubicBezTo>
                    <a:pt x="3007" y="1"/>
                    <a:pt x="1444" y="258"/>
                    <a:pt x="0" y="723"/>
                  </a:cubicBezTo>
                  <a:lnTo>
                    <a:pt x="4597" y="14931"/>
                  </a:lnTo>
                  <a:lnTo>
                    <a:pt x="9229" y="723"/>
                  </a:lnTo>
                  <a:cubicBezTo>
                    <a:pt x="7784" y="258"/>
                    <a:pt x="6222" y="1"/>
                    <a:pt x="4597" y="1"/>
                  </a:cubicBez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4"/>
            <p:cNvSpPr/>
            <p:nvPr/>
          </p:nvSpPr>
          <p:spPr>
            <a:xfrm>
              <a:off x="4566375" y="2191249"/>
              <a:ext cx="297305" cy="911969"/>
            </a:xfrm>
            <a:custGeom>
              <a:rect b="b" l="l" r="r" t="t"/>
              <a:pathLst>
                <a:path extrusionOk="0" h="14209" w="4632">
                  <a:moveTo>
                    <a:pt x="4632" y="1"/>
                  </a:moveTo>
                  <a:lnTo>
                    <a:pt x="0" y="14209"/>
                  </a:lnTo>
                  <a:close/>
                </a:path>
              </a:pathLst>
            </a:custGeom>
            <a:solidFill>
              <a:srgbClr val="0B85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p:nvPr/>
          </p:nvSpPr>
          <p:spPr>
            <a:xfrm>
              <a:off x="3790403" y="2540272"/>
              <a:ext cx="776061" cy="562945"/>
            </a:xfrm>
            <a:custGeom>
              <a:rect b="b" l="l" r="r" t="t"/>
              <a:pathLst>
                <a:path extrusionOk="0" h="8771" w="12091">
                  <a:moveTo>
                    <a:pt x="0" y="0"/>
                  </a:moveTo>
                  <a:lnTo>
                    <a:pt x="0" y="0"/>
                  </a:lnTo>
                  <a:lnTo>
                    <a:pt x="12090" y="8771"/>
                  </a:lnTo>
                  <a:close/>
                </a:path>
              </a:pathLst>
            </a:custGeom>
            <a:solidFill>
              <a:srgbClr val="AD33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4"/>
            <p:cNvSpPr/>
            <p:nvPr/>
          </p:nvSpPr>
          <p:spPr>
            <a:xfrm>
              <a:off x="3790403" y="2191249"/>
              <a:ext cx="776061" cy="911969"/>
            </a:xfrm>
            <a:custGeom>
              <a:rect b="b" l="l" r="r" t="t"/>
              <a:pathLst>
                <a:path extrusionOk="0" h="14209" w="12091">
                  <a:moveTo>
                    <a:pt x="7493" y="1"/>
                  </a:moveTo>
                  <a:cubicBezTo>
                    <a:pt x="4452" y="987"/>
                    <a:pt x="1847" y="2897"/>
                    <a:pt x="0" y="5438"/>
                  </a:cubicBezTo>
                  <a:lnTo>
                    <a:pt x="12090" y="14209"/>
                  </a:lnTo>
                  <a:lnTo>
                    <a:pt x="7493" y="1"/>
                  </a:ln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p:nvPr/>
          </p:nvSpPr>
          <p:spPr>
            <a:xfrm>
              <a:off x="3608123" y="2540272"/>
              <a:ext cx="958346" cy="562945"/>
            </a:xfrm>
            <a:custGeom>
              <a:rect b="b" l="l" r="r" t="t"/>
              <a:pathLst>
                <a:path extrusionOk="0" h="8771" w="14931">
                  <a:moveTo>
                    <a:pt x="2840" y="0"/>
                  </a:moveTo>
                  <a:cubicBezTo>
                    <a:pt x="1042" y="2465"/>
                    <a:pt x="0" y="5500"/>
                    <a:pt x="0" y="8771"/>
                  </a:cubicBezTo>
                  <a:lnTo>
                    <a:pt x="14930" y="8771"/>
                  </a:lnTo>
                  <a:lnTo>
                    <a:pt x="2840" y="0"/>
                  </a:ln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34"/>
          <p:cNvSpPr txBox="1"/>
          <p:nvPr/>
        </p:nvSpPr>
        <p:spPr>
          <a:xfrm>
            <a:off x="3318150" y="1516800"/>
            <a:ext cx="27594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latin typeface="Fira Sans Extra Condensed"/>
                <a:ea typeface="Fira Sans Extra Condensed"/>
                <a:cs typeface="Fira Sans Extra Condensed"/>
                <a:sym typeface="Fira Sans Extra Condensed"/>
              </a:rPr>
              <a:t>PreK Tuition Payment Options</a:t>
            </a:r>
            <a:endParaRPr sz="2200">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Pending Application Reminders</a:t>
            </a:r>
            <a:endParaRPr/>
          </a:p>
        </p:txBody>
      </p:sp>
      <p:grpSp>
        <p:nvGrpSpPr>
          <p:cNvPr id="297" name="Google Shape;297;p35"/>
          <p:cNvGrpSpPr/>
          <p:nvPr/>
        </p:nvGrpSpPr>
        <p:grpSpPr>
          <a:xfrm>
            <a:off x="3089125" y="1415363"/>
            <a:ext cx="1462762" cy="3444227"/>
            <a:chOff x="3098063" y="1415363"/>
            <a:chExt cx="1462762" cy="3444227"/>
          </a:xfrm>
        </p:grpSpPr>
        <p:sp>
          <p:nvSpPr>
            <p:cNvPr id="298" name="Google Shape;298;p35"/>
            <p:cNvSpPr/>
            <p:nvPr/>
          </p:nvSpPr>
          <p:spPr>
            <a:xfrm>
              <a:off x="3098063" y="1848630"/>
              <a:ext cx="1456750" cy="3010960"/>
            </a:xfrm>
            <a:custGeom>
              <a:rect b="b" l="l" r="r" t="t"/>
              <a:pathLst>
                <a:path extrusionOk="0" h="94953" w="58270">
                  <a:moveTo>
                    <a:pt x="1" y="0"/>
                  </a:moveTo>
                  <a:lnTo>
                    <a:pt x="1" y="94952"/>
                  </a:lnTo>
                  <a:lnTo>
                    <a:pt x="58270" y="94952"/>
                  </a:lnTo>
                  <a:lnTo>
                    <a:pt x="582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5"/>
            <p:cNvSpPr/>
            <p:nvPr/>
          </p:nvSpPr>
          <p:spPr>
            <a:xfrm>
              <a:off x="3458038" y="1415363"/>
              <a:ext cx="725400" cy="802225"/>
            </a:xfrm>
            <a:custGeom>
              <a:rect b="b" l="l" r="r" t="t"/>
              <a:pathLst>
                <a:path extrusionOk="0" h="32089" w="29016">
                  <a:moveTo>
                    <a:pt x="14508" y="1"/>
                  </a:moveTo>
                  <a:cubicBezTo>
                    <a:pt x="13708" y="1"/>
                    <a:pt x="12907" y="209"/>
                    <a:pt x="12192" y="626"/>
                  </a:cubicBezTo>
                  <a:lnTo>
                    <a:pt x="2310" y="6329"/>
                  </a:lnTo>
                  <a:cubicBezTo>
                    <a:pt x="882" y="7151"/>
                    <a:pt x="0" y="8686"/>
                    <a:pt x="0" y="10341"/>
                  </a:cubicBezTo>
                  <a:lnTo>
                    <a:pt x="0" y="21748"/>
                  </a:lnTo>
                  <a:cubicBezTo>
                    <a:pt x="0" y="23403"/>
                    <a:pt x="882" y="24938"/>
                    <a:pt x="2310" y="25760"/>
                  </a:cubicBezTo>
                  <a:lnTo>
                    <a:pt x="12192" y="31463"/>
                  </a:lnTo>
                  <a:cubicBezTo>
                    <a:pt x="12907" y="31880"/>
                    <a:pt x="13708" y="32088"/>
                    <a:pt x="14508" y="32088"/>
                  </a:cubicBezTo>
                  <a:cubicBezTo>
                    <a:pt x="15309" y="32088"/>
                    <a:pt x="16110" y="31880"/>
                    <a:pt x="16824" y="31463"/>
                  </a:cubicBezTo>
                  <a:lnTo>
                    <a:pt x="26706" y="25760"/>
                  </a:lnTo>
                  <a:cubicBezTo>
                    <a:pt x="28135" y="24938"/>
                    <a:pt x="29016" y="23403"/>
                    <a:pt x="29016" y="21748"/>
                  </a:cubicBezTo>
                  <a:lnTo>
                    <a:pt x="29016" y="10341"/>
                  </a:lnTo>
                  <a:cubicBezTo>
                    <a:pt x="29016" y="8686"/>
                    <a:pt x="28135" y="7151"/>
                    <a:pt x="26706" y="6329"/>
                  </a:cubicBezTo>
                  <a:lnTo>
                    <a:pt x="16824" y="626"/>
                  </a:lnTo>
                  <a:cubicBezTo>
                    <a:pt x="16110" y="209"/>
                    <a:pt x="15309" y="1"/>
                    <a:pt x="14508" y="1"/>
                  </a:cubicBezTo>
                  <a:close/>
                </a:path>
              </a:pathLst>
            </a:custGeom>
            <a:solidFill>
              <a:schemeClr val="accent1"/>
            </a:solidFill>
            <a:ln cap="flat" cmpd="sng" w="37200">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35"/>
            <p:cNvGrpSpPr/>
            <p:nvPr/>
          </p:nvGrpSpPr>
          <p:grpSpPr>
            <a:xfrm>
              <a:off x="3659100" y="1646857"/>
              <a:ext cx="340573" cy="339271"/>
              <a:chOff x="2085450" y="842250"/>
              <a:chExt cx="483700" cy="481850"/>
            </a:xfrm>
          </p:grpSpPr>
          <p:sp>
            <p:nvSpPr>
              <p:cNvPr id="301" name="Google Shape;301;p35"/>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2" name="Google Shape;302;p35"/>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3" name="Google Shape;303;p35"/>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04" name="Google Shape;304;p35"/>
            <p:cNvSpPr txBox="1"/>
            <p:nvPr/>
          </p:nvSpPr>
          <p:spPr>
            <a:xfrm>
              <a:off x="3104013" y="2703775"/>
              <a:ext cx="1456800" cy="209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All placement notifications will be sent by email to the email address listed on the </a:t>
              </a:r>
              <a:r>
                <a:rPr lang="en" sz="1200">
                  <a:solidFill>
                    <a:srgbClr val="FFFFFF"/>
                  </a:solidFill>
                  <a:latin typeface="Roboto"/>
                  <a:ea typeface="Roboto"/>
                  <a:cs typeface="Roboto"/>
                  <a:sym typeface="Roboto"/>
                </a:rPr>
                <a:t>application</a:t>
              </a:r>
              <a:r>
                <a:rPr lang="en" sz="1200">
                  <a:solidFill>
                    <a:srgbClr val="FFFFFF"/>
                  </a:solidFill>
                  <a:latin typeface="Roboto"/>
                  <a:ea typeface="Roboto"/>
                  <a:cs typeface="Roboto"/>
                  <a:sym typeface="Roboto"/>
                </a:rPr>
                <a:t>. Email communications alleviate delays to the approval process.</a:t>
              </a:r>
              <a:endParaRPr sz="1200">
                <a:solidFill>
                  <a:srgbClr val="FFFFFF"/>
                </a:solidFill>
                <a:latin typeface="Roboto"/>
                <a:ea typeface="Roboto"/>
                <a:cs typeface="Roboto"/>
                <a:sym typeface="Roboto"/>
              </a:endParaRPr>
            </a:p>
          </p:txBody>
        </p:sp>
        <p:sp>
          <p:nvSpPr>
            <p:cNvPr id="305" name="Google Shape;305;p35"/>
            <p:cNvSpPr txBox="1"/>
            <p:nvPr/>
          </p:nvSpPr>
          <p:spPr>
            <a:xfrm>
              <a:off x="3104024" y="2274183"/>
              <a:ext cx="1456800" cy="42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Medium"/>
                  <a:ea typeface="Fira Sans Extra Condensed Medium"/>
                  <a:cs typeface="Fira Sans Extra Condensed Medium"/>
                  <a:sym typeface="Fira Sans Extra Condensed Medium"/>
                </a:rPr>
                <a:t>Notification</a:t>
              </a:r>
              <a:endParaRPr sz="17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06" name="Google Shape;306;p35"/>
          <p:cNvGrpSpPr/>
          <p:nvPr/>
        </p:nvGrpSpPr>
        <p:grpSpPr>
          <a:xfrm>
            <a:off x="6079525" y="1415363"/>
            <a:ext cx="1459900" cy="3444227"/>
            <a:chOff x="6079675" y="1415363"/>
            <a:chExt cx="1459900" cy="3444227"/>
          </a:xfrm>
        </p:grpSpPr>
        <p:sp>
          <p:nvSpPr>
            <p:cNvPr id="307" name="Google Shape;307;p35"/>
            <p:cNvSpPr/>
            <p:nvPr/>
          </p:nvSpPr>
          <p:spPr>
            <a:xfrm>
              <a:off x="6079675" y="1848630"/>
              <a:ext cx="1456750" cy="3010960"/>
            </a:xfrm>
            <a:custGeom>
              <a:rect b="b" l="l" r="r" t="t"/>
              <a:pathLst>
                <a:path extrusionOk="0" h="94953" w="58270">
                  <a:moveTo>
                    <a:pt x="1" y="0"/>
                  </a:moveTo>
                  <a:lnTo>
                    <a:pt x="1" y="94952"/>
                  </a:lnTo>
                  <a:lnTo>
                    <a:pt x="58270" y="94952"/>
                  </a:lnTo>
                  <a:lnTo>
                    <a:pt x="582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
            <p:cNvSpPr/>
            <p:nvPr/>
          </p:nvSpPr>
          <p:spPr>
            <a:xfrm>
              <a:off x="6449488" y="1415363"/>
              <a:ext cx="725700" cy="802225"/>
            </a:xfrm>
            <a:custGeom>
              <a:rect b="b" l="l" r="r" t="t"/>
              <a:pathLst>
                <a:path extrusionOk="0" h="32089" w="29028">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solidFill>
              <a:schemeClr val="accent4"/>
            </a:solidFill>
            <a:ln cap="flat" cmpd="sng" w="37200">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35"/>
            <p:cNvGrpSpPr/>
            <p:nvPr/>
          </p:nvGrpSpPr>
          <p:grpSpPr>
            <a:xfrm>
              <a:off x="6642696" y="1667410"/>
              <a:ext cx="339306" cy="298186"/>
              <a:chOff x="2085450" y="2057100"/>
              <a:chExt cx="481900" cy="423500"/>
            </a:xfrm>
          </p:grpSpPr>
          <p:sp>
            <p:nvSpPr>
              <p:cNvPr id="310" name="Google Shape;310;p35"/>
              <p:cNvSpPr/>
              <p:nvPr/>
            </p:nvSpPr>
            <p:spPr>
              <a:xfrm>
                <a:off x="2085450" y="2061650"/>
                <a:ext cx="141250" cy="418950"/>
              </a:xfrm>
              <a:custGeom>
                <a:rect b="b" l="l" r="r" t="t"/>
                <a:pathLst>
                  <a:path extrusionOk="0" h="16758" w="565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11" name="Google Shape;311;p35"/>
              <p:cNvSpPr/>
              <p:nvPr/>
            </p:nvSpPr>
            <p:spPr>
              <a:xfrm>
                <a:off x="2254900" y="2061050"/>
                <a:ext cx="143050" cy="415650"/>
              </a:xfrm>
              <a:custGeom>
                <a:rect b="b" l="l" r="r" t="t"/>
                <a:pathLst>
                  <a:path extrusionOk="0" h="16626" w="5722">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12" name="Google Shape;312;p35"/>
              <p:cNvSpPr/>
              <p:nvPr/>
            </p:nvSpPr>
            <p:spPr>
              <a:xfrm>
                <a:off x="2426175" y="2057100"/>
                <a:ext cx="141175" cy="418925"/>
              </a:xfrm>
              <a:custGeom>
                <a:rect b="b" l="l" r="r" t="t"/>
                <a:pathLst>
                  <a:path extrusionOk="0" h="16757" w="5647">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13" name="Google Shape;313;p35"/>
            <p:cNvSpPr txBox="1"/>
            <p:nvPr/>
          </p:nvSpPr>
          <p:spPr>
            <a:xfrm>
              <a:off x="6082775" y="2703779"/>
              <a:ext cx="1456800" cy="215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If you decide prior to June 30, 2025 to withdraw your child’s application from the program please contact our department at </a:t>
              </a:r>
              <a:r>
                <a:rPr lang="en" sz="1200" u="sng">
                  <a:solidFill>
                    <a:srgbClr val="FFFFFF"/>
                  </a:solidFill>
                  <a:latin typeface="Roboto"/>
                  <a:ea typeface="Roboto"/>
                  <a:cs typeface="Roboto"/>
                  <a:sym typeface="Roboto"/>
                </a:rPr>
                <a:t>early.learning@</a:t>
              </a:r>
              <a:endParaRPr sz="1200" u="sng">
                <a:solidFill>
                  <a:srgbClr val="FFFFFF"/>
                </a:solidFill>
                <a:latin typeface="Roboto"/>
                <a:ea typeface="Roboto"/>
                <a:cs typeface="Roboto"/>
                <a:sym typeface="Roboto"/>
              </a:endParaRPr>
            </a:p>
            <a:p>
              <a:pPr indent="0" lvl="0" marL="0" rtl="0" algn="ctr">
                <a:spcBef>
                  <a:spcPts val="0"/>
                </a:spcBef>
                <a:spcAft>
                  <a:spcPts val="0"/>
                </a:spcAft>
                <a:buNone/>
              </a:pPr>
              <a:r>
                <a:rPr lang="en" sz="1200" u="sng">
                  <a:solidFill>
                    <a:srgbClr val="FFFFFF"/>
                  </a:solidFill>
                  <a:latin typeface="Roboto"/>
                  <a:ea typeface="Roboto"/>
                  <a:cs typeface="Roboto"/>
                  <a:sym typeface="Roboto"/>
                </a:rPr>
                <a:t>vpsb.net</a:t>
              </a:r>
              <a:r>
                <a:rPr lang="en" sz="1200">
                  <a:solidFill>
                    <a:srgbClr val="FFFFFF"/>
                  </a:solidFill>
                  <a:latin typeface="Roboto"/>
                  <a:ea typeface="Roboto"/>
                  <a:cs typeface="Roboto"/>
                  <a:sym typeface="Roboto"/>
                </a:rPr>
                <a:t>.</a:t>
              </a:r>
              <a:endParaRPr sz="1200">
                <a:solidFill>
                  <a:srgbClr val="FFFFFF"/>
                </a:solidFill>
                <a:latin typeface="Roboto"/>
                <a:ea typeface="Roboto"/>
                <a:cs typeface="Roboto"/>
                <a:sym typeface="Roboto"/>
              </a:endParaRPr>
            </a:p>
          </p:txBody>
        </p:sp>
        <p:sp>
          <p:nvSpPr>
            <p:cNvPr id="314" name="Google Shape;314;p35"/>
            <p:cNvSpPr txBox="1"/>
            <p:nvPr/>
          </p:nvSpPr>
          <p:spPr>
            <a:xfrm>
              <a:off x="6082775" y="2274183"/>
              <a:ext cx="1456800" cy="429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Medium"/>
                  <a:ea typeface="Fira Sans Extra Condensed Medium"/>
                  <a:cs typeface="Fira Sans Extra Condensed Medium"/>
                  <a:sym typeface="Fira Sans Extra Condensed Medium"/>
                </a:rPr>
                <a:t>Withdrawal</a:t>
              </a:r>
              <a:endParaRPr sz="17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15" name="Google Shape;315;p35"/>
          <p:cNvGrpSpPr/>
          <p:nvPr/>
        </p:nvGrpSpPr>
        <p:grpSpPr>
          <a:xfrm>
            <a:off x="1589749" y="1415363"/>
            <a:ext cx="1465501" cy="3444227"/>
            <a:chOff x="1604550" y="1415363"/>
            <a:chExt cx="1465501" cy="3444227"/>
          </a:xfrm>
        </p:grpSpPr>
        <p:sp>
          <p:nvSpPr>
            <p:cNvPr id="316" name="Google Shape;316;p35"/>
            <p:cNvSpPr/>
            <p:nvPr/>
          </p:nvSpPr>
          <p:spPr>
            <a:xfrm>
              <a:off x="1604551" y="1848630"/>
              <a:ext cx="1465375" cy="3010960"/>
            </a:xfrm>
            <a:custGeom>
              <a:rect b="b" l="l" r="r" t="t"/>
              <a:pathLst>
                <a:path extrusionOk="0" h="94953" w="58615">
                  <a:moveTo>
                    <a:pt x="0" y="0"/>
                  </a:moveTo>
                  <a:lnTo>
                    <a:pt x="0" y="94952"/>
                  </a:lnTo>
                  <a:lnTo>
                    <a:pt x="58615" y="94952"/>
                  </a:lnTo>
                  <a:lnTo>
                    <a:pt x="586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5"/>
            <p:cNvSpPr/>
            <p:nvPr/>
          </p:nvSpPr>
          <p:spPr>
            <a:xfrm>
              <a:off x="1960238" y="1415363"/>
              <a:ext cx="725700" cy="802225"/>
            </a:xfrm>
            <a:custGeom>
              <a:rect b="b" l="l" r="r" t="t"/>
              <a:pathLst>
                <a:path extrusionOk="0" h="32089" w="29028">
                  <a:moveTo>
                    <a:pt x="14514" y="1"/>
                  </a:moveTo>
                  <a:cubicBezTo>
                    <a:pt x="13713" y="1"/>
                    <a:pt x="12913" y="209"/>
                    <a:pt x="12192" y="626"/>
                  </a:cubicBezTo>
                  <a:lnTo>
                    <a:pt x="2322" y="6329"/>
                  </a:lnTo>
                  <a:cubicBezTo>
                    <a:pt x="881" y="7151"/>
                    <a:pt x="0" y="8686"/>
                    <a:pt x="0" y="10341"/>
                  </a:cubicBezTo>
                  <a:lnTo>
                    <a:pt x="0" y="21748"/>
                  </a:lnTo>
                  <a:cubicBezTo>
                    <a:pt x="0" y="23403"/>
                    <a:pt x="881" y="24938"/>
                    <a:pt x="2322" y="25760"/>
                  </a:cubicBezTo>
                  <a:lnTo>
                    <a:pt x="12192" y="31463"/>
                  </a:lnTo>
                  <a:cubicBezTo>
                    <a:pt x="12913" y="31880"/>
                    <a:pt x="13713" y="32088"/>
                    <a:pt x="14514" y="32088"/>
                  </a:cubicBezTo>
                  <a:cubicBezTo>
                    <a:pt x="15315" y="32088"/>
                    <a:pt x="16115" y="31880"/>
                    <a:pt x="16836" y="31463"/>
                  </a:cubicBezTo>
                  <a:lnTo>
                    <a:pt x="26706" y="25760"/>
                  </a:lnTo>
                  <a:cubicBezTo>
                    <a:pt x="28147" y="24938"/>
                    <a:pt x="29028" y="23403"/>
                    <a:pt x="29028" y="21748"/>
                  </a:cubicBezTo>
                  <a:lnTo>
                    <a:pt x="29028" y="10341"/>
                  </a:lnTo>
                  <a:cubicBezTo>
                    <a:pt x="29028" y="8686"/>
                    <a:pt x="28147" y="7151"/>
                    <a:pt x="26706" y="6329"/>
                  </a:cubicBezTo>
                  <a:lnTo>
                    <a:pt x="16836" y="626"/>
                  </a:lnTo>
                  <a:cubicBezTo>
                    <a:pt x="16115" y="209"/>
                    <a:pt x="15315" y="1"/>
                    <a:pt x="14514" y="1"/>
                  </a:cubicBezTo>
                  <a:close/>
                </a:path>
              </a:pathLst>
            </a:custGeom>
            <a:solidFill>
              <a:schemeClr val="lt2"/>
            </a:solidFill>
            <a:ln cap="flat" cmpd="sng" w="37200">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 name="Google Shape;318;p35"/>
            <p:cNvGrpSpPr/>
            <p:nvPr/>
          </p:nvGrpSpPr>
          <p:grpSpPr>
            <a:xfrm>
              <a:off x="2174016" y="1646853"/>
              <a:ext cx="298169" cy="339253"/>
              <a:chOff x="1529350" y="258825"/>
              <a:chExt cx="423475" cy="481825"/>
            </a:xfrm>
          </p:grpSpPr>
          <p:sp>
            <p:nvSpPr>
              <p:cNvPr id="319" name="Google Shape;319;p35"/>
              <p:cNvSpPr/>
              <p:nvPr/>
            </p:nvSpPr>
            <p:spPr>
              <a:xfrm>
                <a:off x="1585800" y="258825"/>
                <a:ext cx="310650" cy="430550"/>
              </a:xfrm>
              <a:custGeom>
                <a:rect b="b" l="l" r="r" t="t"/>
                <a:pathLst>
                  <a:path extrusionOk="0" h="17222" w="12426">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20" name="Google Shape;320;p35"/>
              <p:cNvSpPr/>
              <p:nvPr/>
            </p:nvSpPr>
            <p:spPr>
              <a:xfrm>
                <a:off x="1529350" y="583200"/>
                <a:ext cx="423475" cy="157450"/>
              </a:xfrm>
              <a:custGeom>
                <a:rect b="b" l="l" r="r" t="t"/>
                <a:pathLst>
                  <a:path extrusionOk="0" h="6298" w="16939">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21" name="Google Shape;321;p35"/>
            <p:cNvSpPr txBox="1"/>
            <p:nvPr/>
          </p:nvSpPr>
          <p:spPr>
            <a:xfrm>
              <a:off x="1604551" y="2703775"/>
              <a:ext cx="1465500" cy="206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Applications with missing documents will not be considered for placement until all documents are submitted, processed, and approved.</a:t>
              </a:r>
              <a:endParaRPr sz="1200">
                <a:solidFill>
                  <a:srgbClr val="FFFFFF"/>
                </a:solidFill>
                <a:latin typeface="Roboto"/>
                <a:ea typeface="Roboto"/>
                <a:cs typeface="Roboto"/>
                <a:sym typeface="Roboto"/>
              </a:endParaRPr>
            </a:p>
          </p:txBody>
        </p:sp>
        <p:sp>
          <p:nvSpPr>
            <p:cNvPr id="322" name="Google Shape;322;p35"/>
            <p:cNvSpPr txBox="1"/>
            <p:nvPr/>
          </p:nvSpPr>
          <p:spPr>
            <a:xfrm>
              <a:off x="1604550" y="2274183"/>
              <a:ext cx="1465500" cy="42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Medium"/>
                  <a:ea typeface="Fira Sans Extra Condensed Medium"/>
                  <a:cs typeface="Fira Sans Extra Condensed Medium"/>
                  <a:sym typeface="Fira Sans Extra Condensed Medium"/>
                </a:rPr>
                <a:t>Missing Docs</a:t>
              </a:r>
              <a:endParaRPr sz="17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23" name="Google Shape;323;p35"/>
          <p:cNvGrpSpPr/>
          <p:nvPr/>
        </p:nvGrpSpPr>
        <p:grpSpPr>
          <a:xfrm>
            <a:off x="4585750" y="1415363"/>
            <a:ext cx="1459900" cy="3444227"/>
            <a:chOff x="4585750" y="1415363"/>
            <a:chExt cx="1459900" cy="3444227"/>
          </a:xfrm>
        </p:grpSpPr>
        <p:sp>
          <p:nvSpPr>
            <p:cNvPr id="324" name="Google Shape;324;p35"/>
            <p:cNvSpPr/>
            <p:nvPr/>
          </p:nvSpPr>
          <p:spPr>
            <a:xfrm>
              <a:off x="4585750" y="1848630"/>
              <a:ext cx="1456750" cy="3010960"/>
            </a:xfrm>
            <a:custGeom>
              <a:rect b="b" l="l" r="r" t="t"/>
              <a:pathLst>
                <a:path extrusionOk="0" h="94953" w="58270">
                  <a:moveTo>
                    <a:pt x="0" y="0"/>
                  </a:moveTo>
                  <a:lnTo>
                    <a:pt x="0" y="94952"/>
                  </a:lnTo>
                  <a:lnTo>
                    <a:pt x="58270" y="94952"/>
                  </a:lnTo>
                  <a:lnTo>
                    <a:pt x="582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5"/>
            <p:cNvSpPr/>
            <p:nvPr/>
          </p:nvSpPr>
          <p:spPr>
            <a:xfrm>
              <a:off x="4955538" y="1415363"/>
              <a:ext cx="725725" cy="802225"/>
            </a:xfrm>
            <a:custGeom>
              <a:rect b="b" l="l" r="r" t="t"/>
              <a:pathLst>
                <a:path extrusionOk="0" h="32089" w="29029">
                  <a:moveTo>
                    <a:pt x="14515" y="1"/>
                  </a:moveTo>
                  <a:cubicBezTo>
                    <a:pt x="13714" y="1"/>
                    <a:pt x="12913" y="209"/>
                    <a:pt x="12193" y="626"/>
                  </a:cubicBezTo>
                  <a:lnTo>
                    <a:pt x="2323" y="6329"/>
                  </a:lnTo>
                  <a:cubicBezTo>
                    <a:pt x="882" y="7151"/>
                    <a:pt x="1" y="8686"/>
                    <a:pt x="1" y="10341"/>
                  </a:cubicBezTo>
                  <a:lnTo>
                    <a:pt x="1" y="21748"/>
                  </a:lnTo>
                  <a:cubicBezTo>
                    <a:pt x="1" y="23403"/>
                    <a:pt x="882" y="24938"/>
                    <a:pt x="2323" y="25760"/>
                  </a:cubicBezTo>
                  <a:lnTo>
                    <a:pt x="12193" y="31463"/>
                  </a:lnTo>
                  <a:cubicBezTo>
                    <a:pt x="12913" y="31880"/>
                    <a:pt x="13714" y="32088"/>
                    <a:pt x="14515" y="32088"/>
                  </a:cubicBezTo>
                  <a:cubicBezTo>
                    <a:pt x="15315" y="32088"/>
                    <a:pt x="16116" y="31880"/>
                    <a:pt x="16836" y="31463"/>
                  </a:cubicBezTo>
                  <a:lnTo>
                    <a:pt x="26707" y="25760"/>
                  </a:lnTo>
                  <a:cubicBezTo>
                    <a:pt x="28147" y="24938"/>
                    <a:pt x="29028" y="23403"/>
                    <a:pt x="29028" y="21748"/>
                  </a:cubicBezTo>
                  <a:lnTo>
                    <a:pt x="29028" y="10341"/>
                  </a:lnTo>
                  <a:cubicBezTo>
                    <a:pt x="29028" y="8686"/>
                    <a:pt x="28147" y="7151"/>
                    <a:pt x="26707" y="6329"/>
                  </a:cubicBezTo>
                  <a:lnTo>
                    <a:pt x="16836" y="626"/>
                  </a:lnTo>
                  <a:cubicBezTo>
                    <a:pt x="16116" y="209"/>
                    <a:pt x="15315" y="1"/>
                    <a:pt x="14515" y="1"/>
                  </a:cubicBezTo>
                  <a:close/>
                </a:path>
              </a:pathLst>
            </a:custGeom>
            <a:solidFill>
              <a:schemeClr val="accent2"/>
            </a:solidFill>
            <a:ln cap="flat" cmpd="sng" w="37200">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35"/>
            <p:cNvGrpSpPr/>
            <p:nvPr/>
          </p:nvGrpSpPr>
          <p:grpSpPr>
            <a:xfrm>
              <a:off x="5148615" y="1646852"/>
              <a:ext cx="343442" cy="339288"/>
              <a:chOff x="3858100" y="1435075"/>
              <a:chExt cx="487775" cy="481875"/>
            </a:xfrm>
          </p:grpSpPr>
          <p:sp>
            <p:nvSpPr>
              <p:cNvPr id="327" name="Google Shape;327;p35"/>
              <p:cNvSpPr/>
              <p:nvPr/>
            </p:nvSpPr>
            <p:spPr>
              <a:xfrm>
                <a:off x="3858100" y="1868750"/>
                <a:ext cx="55575" cy="48200"/>
              </a:xfrm>
              <a:custGeom>
                <a:rect b="b" l="l" r="r" t="t"/>
                <a:pathLst>
                  <a:path extrusionOk="0" h="1928" w="2223">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28" name="Google Shape;328;p35"/>
              <p:cNvSpPr/>
              <p:nvPr/>
            </p:nvSpPr>
            <p:spPr>
              <a:xfrm>
                <a:off x="3917950" y="1808500"/>
                <a:ext cx="60350" cy="48525"/>
              </a:xfrm>
              <a:custGeom>
                <a:rect b="b" l="l" r="r" t="t"/>
                <a:pathLst>
                  <a:path extrusionOk="0" h="1941" w="2414">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29" name="Google Shape;329;p35"/>
              <p:cNvSpPr/>
              <p:nvPr/>
            </p:nvSpPr>
            <p:spPr>
              <a:xfrm>
                <a:off x="3876450" y="1435075"/>
                <a:ext cx="450375" cy="251250"/>
              </a:xfrm>
              <a:custGeom>
                <a:rect b="b" l="l" r="r" t="t"/>
                <a:pathLst>
                  <a:path extrusionOk="0" h="10050" w="18015">
                    <a:moveTo>
                      <a:pt x="18014" y="1"/>
                    </a:moveTo>
                    <a:lnTo>
                      <a:pt x="561" y="4762"/>
                    </a:lnTo>
                    <a:cubicBezTo>
                      <a:pt x="121" y="4882"/>
                      <a:pt x="1" y="5448"/>
                      <a:pt x="350" y="5740"/>
                    </a:cubicBezTo>
                    <a:lnTo>
                      <a:pt x="5584" y="10049"/>
                    </a:lnTo>
                    <a:lnTo>
                      <a:pt x="180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0" name="Google Shape;330;p35"/>
              <p:cNvSpPr/>
              <p:nvPr/>
            </p:nvSpPr>
            <p:spPr>
              <a:xfrm>
                <a:off x="4094925" y="1456025"/>
                <a:ext cx="250950" cy="445250"/>
              </a:xfrm>
              <a:custGeom>
                <a:rect b="b" l="l" r="r" t="t"/>
                <a:pathLst>
                  <a:path extrusionOk="0" h="17810" w="10038">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1" name="Google Shape;331;p35"/>
              <p:cNvSpPr/>
              <p:nvPr/>
            </p:nvSpPr>
            <p:spPr>
              <a:xfrm>
                <a:off x="3993575" y="1542825"/>
                <a:ext cx="245025" cy="242525"/>
              </a:xfrm>
              <a:custGeom>
                <a:rect b="b" l="l" r="r" t="t"/>
                <a:pathLst>
                  <a:path extrusionOk="0" h="9701" w="9801">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32" name="Google Shape;332;p35"/>
            <p:cNvSpPr txBox="1"/>
            <p:nvPr/>
          </p:nvSpPr>
          <p:spPr>
            <a:xfrm>
              <a:off x="4588850" y="2703775"/>
              <a:ext cx="1456800" cy="2155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We will make every attempt to answer phone calls regarding updates on the progress of your child’s application, but please know it does slow placement determinations. </a:t>
              </a:r>
              <a:endParaRPr sz="1200">
                <a:solidFill>
                  <a:srgbClr val="FFFFFF"/>
                </a:solidFill>
                <a:latin typeface="Roboto"/>
                <a:ea typeface="Roboto"/>
                <a:cs typeface="Roboto"/>
                <a:sym typeface="Roboto"/>
              </a:endParaRPr>
            </a:p>
          </p:txBody>
        </p:sp>
        <p:sp>
          <p:nvSpPr>
            <p:cNvPr id="333" name="Google Shape;333;p35"/>
            <p:cNvSpPr txBox="1"/>
            <p:nvPr/>
          </p:nvSpPr>
          <p:spPr>
            <a:xfrm>
              <a:off x="4588850" y="2274183"/>
              <a:ext cx="1456800" cy="429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Medium"/>
                  <a:ea typeface="Fira Sans Extra Condensed Medium"/>
                  <a:cs typeface="Fira Sans Extra Condensed Medium"/>
                  <a:sym typeface="Fira Sans Extra Condensed Medium"/>
                </a:rPr>
                <a:t>Contact</a:t>
              </a:r>
              <a:endParaRPr sz="17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34" name="Google Shape;334;p35"/>
          <p:cNvGrpSpPr/>
          <p:nvPr/>
        </p:nvGrpSpPr>
        <p:grpSpPr>
          <a:xfrm>
            <a:off x="2134137" y="1606302"/>
            <a:ext cx="320143" cy="343269"/>
            <a:chOff x="1750887" y="2425727"/>
            <a:chExt cx="320143" cy="343269"/>
          </a:xfrm>
        </p:grpSpPr>
        <p:sp>
          <p:nvSpPr>
            <p:cNvPr id="335" name="Google Shape;335;p35"/>
            <p:cNvSpPr/>
            <p:nvPr/>
          </p:nvSpPr>
          <p:spPr>
            <a:xfrm>
              <a:off x="1750887" y="2425727"/>
              <a:ext cx="320143" cy="289052"/>
            </a:xfrm>
            <a:custGeom>
              <a:rect b="b" l="l" r="r" t="t"/>
              <a:pathLst>
                <a:path extrusionOk="0" h="9074" w="10050">
                  <a:moveTo>
                    <a:pt x="1668" y="322"/>
                  </a:moveTo>
                  <a:cubicBezTo>
                    <a:pt x="1834" y="322"/>
                    <a:pt x="1953" y="453"/>
                    <a:pt x="1953" y="608"/>
                  </a:cubicBezTo>
                  <a:lnTo>
                    <a:pt x="1953" y="1275"/>
                  </a:lnTo>
                  <a:cubicBezTo>
                    <a:pt x="1953" y="1441"/>
                    <a:pt x="1811" y="1560"/>
                    <a:pt x="1668" y="1560"/>
                  </a:cubicBezTo>
                  <a:cubicBezTo>
                    <a:pt x="1513" y="1560"/>
                    <a:pt x="1382" y="1429"/>
                    <a:pt x="1382" y="1275"/>
                  </a:cubicBezTo>
                  <a:lnTo>
                    <a:pt x="1382" y="929"/>
                  </a:lnTo>
                  <a:lnTo>
                    <a:pt x="1382" y="608"/>
                  </a:lnTo>
                  <a:cubicBezTo>
                    <a:pt x="1370" y="453"/>
                    <a:pt x="1501" y="322"/>
                    <a:pt x="1668" y="322"/>
                  </a:cubicBezTo>
                  <a:close/>
                  <a:moveTo>
                    <a:pt x="3918" y="322"/>
                  </a:moveTo>
                  <a:cubicBezTo>
                    <a:pt x="4061" y="322"/>
                    <a:pt x="4192" y="453"/>
                    <a:pt x="4192" y="608"/>
                  </a:cubicBezTo>
                  <a:lnTo>
                    <a:pt x="4192" y="1275"/>
                  </a:lnTo>
                  <a:cubicBezTo>
                    <a:pt x="4192" y="1441"/>
                    <a:pt x="4061" y="1560"/>
                    <a:pt x="3918" y="1560"/>
                  </a:cubicBezTo>
                  <a:cubicBezTo>
                    <a:pt x="3763" y="1560"/>
                    <a:pt x="3632" y="1429"/>
                    <a:pt x="3632" y="1275"/>
                  </a:cubicBezTo>
                  <a:lnTo>
                    <a:pt x="3632" y="608"/>
                  </a:lnTo>
                  <a:cubicBezTo>
                    <a:pt x="3632" y="441"/>
                    <a:pt x="3763" y="322"/>
                    <a:pt x="3918" y="322"/>
                  </a:cubicBezTo>
                  <a:close/>
                  <a:moveTo>
                    <a:pt x="6180" y="322"/>
                  </a:moveTo>
                  <a:cubicBezTo>
                    <a:pt x="6323" y="322"/>
                    <a:pt x="6454" y="453"/>
                    <a:pt x="6454" y="608"/>
                  </a:cubicBezTo>
                  <a:lnTo>
                    <a:pt x="6454" y="1275"/>
                  </a:lnTo>
                  <a:cubicBezTo>
                    <a:pt x="6454" y="1441"/>
                    <a:pt x="6323" y="1560"/>
                    <a:pt x="6180" y="1560"/>
                  </a:cubicBezTo>
                  <a:cubicBezTo>
                    <a:pt x="6025" y="1560"/>
                    <a:pt x="5894" y="1429"/>
                    <a:pt x="5894" y="1275"/>
                  </a:cubicBezTo>
                  <a:lnTo>
                    <a:pt x="5894" y="608"/>
                  </a:lnTo>
                  <a:cubicBezTo>
                    <a:pt x="5894" y="441"/>
                    <a:pt x="6025" y="322"/>
                    <a:pt x="6180" y="322"/>
                  </a:cubicBezTo>
                  <a:close/>
                  <a:moveTo>
                    <a:pt x="8419" y="322"/>
                  </a:moveTo>
                  <a:cubicBezTo>
                    <a:pt x="8573" y="322"/>
                    <a:pt x="8704" y="453"/>
                    <a:pt x="8704" y="608"/>
                  </a:cubicBezTo>
                  <a:lnTo>
                    <a:pt x="8704" y="929"/>
                  </a:lnTo>
                  <a:lnTo>
                    <a:pt x="8704" y="1275"/>
                  </a:lnTo>
                  <a:cubicBezTo>
                    <a:pt x="8704" y="1441"/>
                    <a:pt x="8573" y="1560"/>
                    <a:pt x="8419" y="1560"/>
                  </a:cubicBezTo>
                  <a:cubicBezTo>
                    <a:pt x="8276" y="1560"/>
                    <a:pt x="8145" y="1429"/>
                    <a:pt x="8145" y="1275"/>
                  </a:cubicBezTo>
                  <a:lnTo>
                    <a:pt x="8145" y="608"/>
                  </a:lnTo>
                  <a:cubicBezTo>
                    <a:pt x="8145" y="441"/>
                    <a:pt x="8276" y="322"/>
                    <a:pt x="8419" y="322"/>
                  </a:cubicBezTo>
                  <a:close/>
                  <a:moveTo>
                    <a:pt x="9526" y="1096"/>
                  </a:moveTo>
                  <a:cubicBezTo>
                    <a:pt x="9669" y="1096"/>
                    <a:pt x="9788" y="1215"/>
                    <a:pt x="9788" y="1370"/>
                  </a:cubicBezTo>
                  <a:lnTo>
                    <a:pt x="9788" y="2525"/>
                  </a:lnTo>
                  <a:lnTo>
                    <a:pt x="370" y="2525"/>
                  </a:lnTo>
                  <a:lnTo>
                    <a:pt x="370" y="1370"/>
                  </a:lnTo>
                  <a:cubicBezTo>
                    <a:pt x="370" y="1215"/>
                    <a:pt x="489" y="1096"/>
                    <a:pt x="644" y="1096"/>
                  </a:cubicBezTo>
                  <a:lnTo>
                    <a:pt x="1060" y="1096"/>
                  </a:lnTo>
                  <a:lnTo>
                    <a:pt x="1060" y="1275"/>
                  </a:lnTo>
                  <a:cubicBezTo>
                    <a:pt x="1060" y="1596"/>
                    <a:pt x="1322" y="1882"/>
                    <a:pt x="1668" y="1882"/>
                  </a:cubicBezTo>
                  <a:cubicBezTo>
                    <a:pt x="1989" y="1882"/>
                    <a:pt x="2275" y="1620"/>
                    <a:pt x="2275" y="1275"/>
                  </a:cubicBezTo>
                  <a:lnTo>
                    <a:pt x="2275" y="1096"/>
                  </a:lnTo>
                  <a:lnTo>
                    <a:pt x="3335" y="1096"/>
                  </a:lnTo>
                  <a:lnTo>
                    <a:pt x="3335" y="1275"/>
                  </a:lnTo>
                  <a:cubicBezTo>
                    <a:pt x="3335" y="1596"/>
                    <a:pt x="3597" y="1882"/>
                    <a:pt x="3942" y="1882"/>
                  </a:cubicBezTo>
                  <a:cubicBezTo>
                    <a:pt x="4287" y="1882"/>
                    <a:pt x="4549" y="1620"/>
                    <a:pt x="4549" y="1275"/>
                  </a:cubicBezTo>
                  <a:lnTo>
                    <a:pt x="4549" y="1096"/>
                  </a:lnTo>
                  <a:lnTo>
                    <a:pt x="5609" y="1096"/>
                  </a:lnTo>
                  <a:lnTo>
                    <a:pt x="5609" y="1275"/>
                  </a:lnTo>
                  <a:cubicBezTo>
                    <a:pt x="5609" y="1596"/>
                    <a:pt x="5883" y="1882"/>
                    <a:pt x="6216" y="1882"/>
                  </a:cubicBezTo>
                  <a:cubicBezTo>
                    <a:pt x="6561" y="1882"/>
                    <a:pt x="6835" y="1620"/>
                    <a:pt x="6835" y="1275"/>
                  </a:cubicBezTo>
                  <a:lnTo>
                    <a:pt x="6835" y="1096"/>
                  </a:lnTo>
                  <a:lnTo>
                    <a:pt x="7883" y="1096"/>
                  </a:lnTo>
                  <a:lnTo>
                    <a:pt x="7883" y="1275"/>
                  </a:lnTo>
                  <a:cubicBezTo>
                    <a:pt x="7883" y="1596"/>
                    <a:pt x="8157" y="1882"/>
                    <a:pt x="8502" y="1882"/>
                  </a:cubicBezTo>
                  <a:cubicBezTo>
                    <a:pt x="8823" y="1882"/>
                    <a:pt x="9109" y="1620"/>
                    <a:pt x="9109" y="1275"/>
                  </a:cubicBezTo>
                  <a:lnTo>
                    <a:pt x="9109" y="1096"/>
                  </a:lnTo>
                  <a:close/>
                  <a:moveTo>
                    <a:pt x="1608" y="1"/>
                  </a:moveTo>
                  <a:cubicBezTo>
                    <a:pt x="1275" y="1"/>
                    <a:pt x="989" y="262"/>
                    <a:pt x="989" y="608"/>
                  </a:cubicBezTo>
                  <a:lnTo>
                    <a:pt x="989" y="786"/>
                  </a:lnTo>
                  <a:lnTo>
                    <a:pt x="572" y="786"/>
                  </a:lnTo>
                  <a:cubicBezTo>
                    <a:pt x="251" y="786"/>
                    <a:pt x="1" y="1048"/>
                    <a:pt x="1" y="1370"/>
                  </a:cubicBezTo>
                  <a:lnTo>
                    <a:pt x="1" y="3584"/>
                  </a:lnTo>
                  <a:cubicBezTo>
                    <a:pt x="1" y="3668"/>
                    <a:pt x="72" y="3751"/>
                    <a:pt x="156" y="3751"/>
                  </a:cubicBezTo>
                  <a:cubicBezTo>
                    <a:pt x="251" y="3751"/>
                    <a:pt x="322" y="3668"/>
                    <a:pt x="322" y="3584"/>
                  </a:cubicBezTo>
                  <a:lnTo>
                    <a:pt x="322" y="2834"/>
                  </a:lnTo>
                  <a:lnTo>
                    <a:pt x="9681" y="2834"/>
                  </a:lnTo>
                  <a:lnTo>
                    <a:pt x="9681" y="8906"/>
                  </a:lnTo>
                  <a:cubicBezTo>
                    <a:pt x="9681" y="9002"/>
                    <a:pt x="9764" y="9073"/>
                    <a:pt x="9847" y="9073"/>
                  </a:cubicBezTo>
                  <a:cubicBezTo>
                    <a:pt x="9943" y="9073"/>
                    <a:pt x="10014" y="9002"/>
                    <a:pt x="10014" y="8906"/>
                  </a:cubicBezTo>
                  <a:lnTo>
                    <a:pt x="10014" y="1346"/>
                  </a:lnTo>
                  <a:cubicBezTo>
                    <a:pt x="10050" y="1036"/>
                    <a:pt x="9776" y="786"/>
                    <a:pt x="9466" y="786"/>
                  </a:cubicBezTo>
                  <a:lnTo>
                    <a:pt x="9050" y="786"/>
                  </a:lnTo>
                  <a:lnTo>
                    <a:pt x="9050" y="608"/>
                  </a:lnTo>
                  <a:cubicBezTo>
                    <a:pt x="9050" y="274"/>
                    <a:pt x="8776" y="1"/>
                    <a:pt x="8430" y="1"/>
                  </a:cubicBezTo>
                  <a:cubicBezTo>
                    <a:pt x="8109" y="1"/>
                    <a:pt x="7823" y="262"/>
                    <a:pt x="7823" y="608"/>
                  </a:cubicBezTo>
                  <a:lnTo>
                    <a:pt x="7823" y="786"/>
                  </a:lnTo>
                  <a:lnTo>
                    <a:pt x="6764" y="786"/>
                  </a:lnTo>
                  <a:lnTo>
                    <a:pt x="6764" y="608"/>
                  </a:lnTo>
                  <a:cubicBezTo>
                    <a:pt x="6764" y="274"/>
                    <a:pt x="6502" y="1"/>
                    <a:pt x="6156" y="1"/>
                  </a:cubicBezTo>
                  <a:cubicBezTo>
                    <a:pt x="5811" y="1"/>
                    <a:pt x="5549" y="262"/>
                    <a:pt x="5549" y="608"/>
                  </a:cubicBezTo>
                  <a:lnTo>
                    <a:pt x="5549" y="786"/>
                  </a:lnTo>
                  <a:lnTo>
                    <a:pt x="4489" y="786"/>
                  </a:lnTo>
                  <a:lnTo>
                    <a:pt x="4489" y="608"/>
                  </a:lnTo>
                  <a:cubicBezTo>
                    <a:pt x="4489" y="274"/>
                    <a:pt x="4228" y="1"/>
                    <a:pt x="3882" y="1"/>
                  </a:cubicBezTo>
                  <a:cubicBezTo>
                    <a:pt x="3549" y="1"/>
                    <a:pt x="3275" y="262"/>
                    <a:pt x="3275" y="608"/>
                  </a:cubicBezTo>
                  <a:lnTo>
                    <a:pt x="3275" y="786"/>
                  </a:lnTo>
                  <a:lnTo>
                    <a:pt x="2215" y="786"/>
                  </a:lnTo>
                  <a:lnTo>
                    <a:pt x="2215" y="608"/>
                  </a:lnTo>
                  <a:cubicBezTo>
                    <a:pt x="2215" y="274"/>
                    <a:pt x="1942" y="1"/>
                    <a:pt x="16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5"/>
            <p:cNvSpPr/>
            <p:nvPr/>
          </p:nvSpPr>
          <p:spPr>
            <a:xfrm>
              <a:off x="1751652" y="2558467"/>
              <a:ext cx="319378" cy="210530"/>
            </a:xfrm>
            <a:custGeom>
              <a:rect b="b" l="l" r="r" t="t"/>
              <a:pathLst>
                <a:path extrusionOk="0" h="6609" w="10026">
                  <a:moveTo>
                    <a:pt x="167" y="1"/>
                  </a:moveTo>
                  <a:cubicBezTo>
                    <a:pt x="72" y="1"/>
                    <a:pt x="1" y="72"/>
                    <a:pt x="1" y="156"/>
                  </a:cubicBezTo>
                  <a:lnTo>
                    <a:pt x="1" y="6025"/>
                  </a:lnTo>
                  <a:cubicBezTo>
                    <a:pt x="1" y="6347"/>
                    <a:pt x="274" y="6609"/>
                    <a:pt x="584" y="6609"/>
                  </a:cubicBezTo>
                  <a:lnTo>
                    <a:pt x="9407" y="6609"/>
                  </a:lnTo>
                  <a:cubicBezTo>
                    <a:pt x="9740" y="6609"/>
                    <a:pt x="9990" y="6335"/>
                    <a:pt x="9990" y="6025"/>
                  </a:cubicBezTo>
                  <a:lnTo>
                    <a:pt x="9990" y="5501"/>
                  </a:lnTo>
                  <a:cubicBezTo>
                    <a:pt x="10026" y="5418"/>
                    <a:pt x="9942" y="5335"/>
                    <a:pt x="9859" y="5335"/>
                  </a:cubicBezTo>
                  <a:cubicBezTo>
                    <a:pt x="9764" y="5335"/>
                    <a:pt x="9692" y="5418"/>
                    <a:pt x="9692" y="5501"/>
                  </a:cubicBezTo>
                  <a:lnTo>
                    <a:pt x="9692" y="6025"/>
                  </a:lnTo>
                  <a:cubicBezTo>
                    <a:pt x="9692" y="6168"/>
                    <a:pt x="9573" y="6287"/>
                    <a:pt x="9430" y="6287"/>
                  </a:cubicBezTo>
                  <a:lnTo>
                    <a:pt x="596" y="6287"/>
                  </a:lnTo>
                  <a:cubicBezTo>
                    <a:pt x="453" y="6287"/>
                    <a:pt x="334" y="6168"/>
                    <a:pt x="334" y="6025"/>
                  </a:cubicBezTo>
                  <a:lnTo>
                    <a:pt x="334" y="156"/>
                  </a:lnTo>
                  <a:cubicBezTo>
                    <a:pt x="334" y="72"/>
                    <a:pt x="251"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35"/>
          <p:cNvGrpSpPr/>
          <p:nvPr/>
        </p:nvGrpSpPr>
        <p:grpSpPr>
          <a:xfrm>
            <a:off x="3620591" y="1624699"/>
            <a:ext cx="399812" cy="306477"/>
            <a:chOff x="2567841" y="1994124"/>
            <a:chExt cx="399812" cy="306477"/>
          </a:xfrm>
        </p:grpSpPr>
        <p:sp>
          <p:nvSpPr>
            <p:cNvPr id="338" name="Google Shape;338;p35"/>
            <p:cNvSpPr/>
            <p:nvPr/>
          </p:nvSpPr>
          <p:spPr>
            <a:xfrm>
              <a:off x="2567841" y="1994124"/>
              <a:ext cx="399812" cy="306477"/>
            </a:xfrm>
            <a:custGeom>
              <a:rect b="b" l="l" r="r" t="t"/>
              <a:pathLst>
                <a:path extrusionOk="0" h="9621" w="12551">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5"/>
            <p:cNvSpPr/>
            <p:nvPr/>
          </p:nvSpPr>
          <p:spPr>
            <a:xfrm>
              <a:off x="2623237" y="2113963"/>
              <a:ext cx="287523" cy="77025"/>
            </a:xfrm>
            <a:custGeom>
              <a:rect b="b" l="l" r="r" t="t"/>
              <a:pathLst>
                <a:path extrusionOk="0" h="2418" w="9026">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5"/>
            <p:cNvSpPr/>
            <p:nvPr/>
          </p:nvSpPr>
          <p:spPr>
            <a:xfrm>
              <a:off x="2623237" y="2017251"/>
              <a:ext cx="287523" cy="77025"/>
            </a:xfrm>
            <a:custGeom>
              <a:rect b="b" l="l" r="r" t="t"/>
              <a:pathLst>
                <a:path extrusionOk="0" h="2418" w="9026">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35"/>
          <p:cNvGrpSpPr/>
          <p:nvPr/>
        </p:nvGrpSpPr>
        <p:grpSpPr>
          <a:xfrm>
            <a:off x="5169925" y="1581649"/>
            <a:ext cx="320143" cy="392581"/>
            <a:chOff x="3086313" y="2877049"/>
            <a:chExt cx="320143" cy="392581"/>
          </a:xfrm>
        </p:grpSpPr>
        <p:sp>
          <p:nvSpPr>
            <p:cNvPr id="342" name="Google Shape;342;p35"/>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5"/>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5"/>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5"/>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5"/>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5"/>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5"/>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5"/>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5"/>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5"/>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35"/>
          <p:cNvGrpSpPr/>
          <p:nvPr/>
        </p:nvGrpSpPr>
        <p:grpSpPr>
          <a:xfrm>
            <a:off x="6611001" y="1598627"/>
            <a:ext cx="382828" cy="358601"/>
            <a:chOff x="2753373" y="2902523"/>
            <a:chExt cx="347552" cy="325557"/>
          </a:xfrm>
        </p:grpSpPr>
        <p:sp>
          <p:nvSpPr>
            <p:cNvPr id="355" name="Google Shape;355;p35"/>
            <p:cNvSpPr/>
            <p:nvPr/>
          </p:nvSpPr>
          <p:spPr>
            <a:xfrm>
              <a:off x="2807962" y="3018575"/>
              <a:ext cx="86418" cy="29506"/>
            </a:xfrm>
            <a:custGeom>
              <a:rect b="b" l="l" r="r" t="t"/>
              <a:pathLst>
                <a:path extrusionOk="0" h="927" w="2715">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p:nvPr/>
          </p:nvSpPr>
          <p:spPr>
            <a:xfrm>
              <a:off x="2753373" y="2973376"/>
              <a:ext cx="195213" cy="254704"/>
            </a:xfrm>
            <a:custGeom>
              <a:rect b="b" l="l" r="r" t="t"/>
              <a:pathLst>
                <a:path extrusionOk="0" h="8002" w="6133">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5"/>
            <p:cNvSpPr/>
            <p:nvPr/>
          </p:nvSpPr>
          <p:spPr>
            <a:xfrm>
              <a:off x="2905361" y="3195072"/>
              <a:ext cx="10631" cy="32244"/>
            </a:xfrm>
            <a:custGeom>
              <a:rect b="b" l="l" r="r" t="t"/>
              <a:pathLst>
                <a:path extrusionOk="0" h="1013" w="334">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p:nvPr/>
          </p:nvSpPr>
          <p:spPr>
            <a:xfrm>
              <a:off x="2939069" y="2934735"/>
              <a:ext cx="161856" cy="169049"/>
            </a:xfrm>
            <a:custGeom>
              <a:rect b="b" l="l" r="r" t="t"/>
              <a:pathLst>
                <a:path extrusionOk="0" h="5311" w="5085">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
            <p:cNvSpPr/>
            <p:nvPr/>
          </p:nvSpPr>
          <p:spPr>
            <a:xfrm>
              <a:off x="3002379" y="2902523"/>
              <a:ext cx="32244" cy="96668"/>
            </a:xfrm>
            <a:custGeom>
              <a:rect b="b" l="l" r="r" t="t"/>
              <a:pathLst>
                <a:path extrusionOk="0" h="3037" w="1013">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p:nvPr/>
          </p:nvSpPr>
          <p:spPr>
            <a:xfrm>
              <a:off x="3003143" y="3005206"/>
              <a:ext cx="32244" cy="32244"/>
            </a:xfrm>
            <a:custGeom>
              <a:rect b="b" l="l" r="r" t="t"/>
              <a:pathLst>
                <a:path extrusionOk="0" h="1013" w="1013">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6"/>
          <p:cNvSpPr txBox="1"/>
          <p:nvPr>
            <p:ph type="title"/>
          </p:nvPr>
        </p:nvSpPr>
        <p:spPr>
          <a:xfrm>
            <a:off x="180000" y="307450"/>
            <a:ext cx="8784000" cy="77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Questions?</a:t>
            </a:r>
            <a:endParaRPr sz="3700"/>
          </a:p>
        </p:txBody>
      </p:sp>
      <p:pic>
        <p:nvPicPr>
          <p:cNvPr id="366" name="Google Shape;366;p36"/>
          <p:cNvPicPr preferRelativeResize="0"/>
          <p:nvPr/>
        </p:nvPicPr>
        <p:blipFill>
          <a:blip r:embed="rId3">
            <a:alphaModFix/>
          </a:blip>
          <a:stretch>
            <a:fillRect/>
          </a:stretch>
        </p:blipFill>
        <p:spPr>
          <a:xfrm>
            <a:off x="152400" y="1231150"/>
            <a:ext cx="8753634" cy="3759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209450" y="243113"/>
            <a:ext cx="498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Childhood Enrollment Application</a:t>
            </a:r>
            <a:endParaRPr/>
          </a:p>
        </p:txBody>
      </p:sp>
      <p:sp>
        <p:nvSpPr>
          <p:cNvPr id="67" name="Google Shape;67;p15"/>
          <p:cNvSpPr txBox="1"/>
          <p:nvPr/>
        </p:nvSpPr>
        <p:spPr>
          <a:xfrm>
            <a:off x="4096000" y="1221250"/>
            <a:ext cx="4645800" cy="279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IMPORTANT: When creating the guardian account, the guardian on the account MUST be the parent or guardian listed on the birth certificate or custody documentation. DO NOT SET UP AN ACCOUNT in someone else’s name or you will have to start over with a new account listed as the parent or legal guardian for the child!!!!! Photo ID will be required!</a:t>
            </a:r>
            <a:endParaRPr b="1" sz="1800">
              <a:solidFill>
                <a:schemeClr val="dk1"/>
              </a:solidFill>
              <a:latin typeface="Roboto"/>
              <a:ea typeface="Roboto"/>
              <a:cs typeface="Roboto"/>
              <a:sym typeface="Roboto"/>
            </a:endParaRPr>
          </a:p>
        </p:txBody>
      </p:sp>
      <p:pic>
        <p:nvPicPr>
          <p:cNvPr id="68" name="Google Shape;68;p15"/>
          <p:cNvPicPr preferRelativeResize="0"/>
          <p:nvPr/>
        </p:nvPicPr>
        <p:blipFill>
          <a:blip r:embed="rId3">
            <a:alphaModFix/>
          </a:blip>
          <a:stretch>
            <a:fillRect/>
          </a:stretch>
        </p:blipFill>
        <p:spPr>
          <a:xfrm>
            <a:off x="953362" y="178775"/>
            <a:ext cx="2256101" cy="701375"/>
          </a:xfrm>
          <a:prstGeom prst="rect">
            <a:avLst/>
          </a:prstGeom>
          <a:noFill/>
          <a:ln>
            <a:noFill/>
          </a:ln>
        </p:spPr>
      </p:pic>
      <p:sp>
        <p:nvSpPr>
          <p:cNvPr id="69" name="Google Shape;69;p15"/>
          <p:cNvSpPr txBox="1"/>
          <p:nvPr/>
        </p:nvSpPr>
        <p:spPr>
          <a:xfrm>
            <a:off x="1617750" y="4546275"/>
            <a:ext cx="590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000">
                <a:solidFill>
                  <a:srgbClr val="BF1E2E"/>
                </a:solidFill>
                <a:latin typeface="Roboto"/>
                <a:ea typeface="Roboto"/>
                <a:cs typeface="Roboto"/>
                <a:sym typeface="Roboto"/>
              </a:rPr>
              <a:t>https://vermilionearlychildhood.schoolmint.com/</a:t>
            </a:r>
            <a:endParaRPr b="1" i="1" sz="2000">
              <a:solidFill>
                <a:srgbClr val="BF1E2E"/>
              </a:solidFill>
              <a:latin typeface="Roboto"/>
              <a:ea typeface="Roboto"/>
              <a:cs typeface="Roboto"/>
              <a:sym typeface="Roboto"/>
            </a:endParaRPr>
          </a:p>
        </p:txBody>
      </p:sp>
      <p:pic>
        <p:nvPicPr>
          <p:cNvPr id="70" name="Google Shape;70;p15"/>
          <p:cNvPicPr preferRelativeResize="0"/>
          <p:nvPr/>
        </p:nvPicPr>
        <p:blipFill rotWithShape="1">
          <a:blip r:embed="rId4">
            <a:alphaModFix/>
          </a:blip>
          <a:srcRect b="9164" l="26997" r="21363" t="5974"/>
          <a:stretch/>
        </p:blipFill>
        <p:spPr>
          <a:xfrm>
            <a:off x="710198" y="1221239"/>
            <a:ext cx="3158726" cy="2919626"/>
          </a:xfrm>
          <a:prstGeom prst="rect">
            <a:avLst/>
          </a:prstGeom>
          <a:noFill/>
          <a:ln cap="flat" cmpd="sng" w="28575">
            <a:solidFill>
              <a:srgbClr val="BF1E2E"/>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documents do you need to successfully register your child for PreK?</a:t>
            </a:r>
            <a:endParaRPr/>
          </a:p>
        </p:txBody>
      </p:sp>
      <p:grpSp>
        <p:nvGrpSpPr>
          <p:cNvPr id="76" name="Google Shape;76;p16"/>
          <p:cNvGrpSpPr/>
          <p:nvPr/>
        </p:nvGrpSpPr>
        <p:grpSpPr>
          <a:xfrm>
            <a:off x="2871362" y="1092796"/>
            <a:ext cx="3401277" cy="1449514"/>
            <a:chOff x="2531325" y="1067675"/>
            <a:chExt cx="4072410" cy="2035548"/>
          </a:xfrm>
        </p:grpSpPr>
        <p:sp>
          <p:nvSpPr>
            <p:cNvPr id="77" name="Google Shape;77;p16"/>
            <p:cNvSpPr/>
            <p:nvPr/>
          </p:nvSpPr>
          <p:spPr>
            <a:xfrm>
              <a:off x="2531325" y="1907371"/>
              <a:ext cx="2035178" cy="1195848"/>
            </a:xfrm>
            <a:custGeom>
              <a:rect b="b" l="l" r="r" t="t"/>
              <a:pathLst>
                <a:path extrusionOk="0" h="18632" w="31708">
                  <a:moveTo>
                    <a:pt x="6042" y="1"/>
                  </a:moveTo>
                  <a:cubicBezTo>
                    <a:pt x="2222" y="5236"/>
                    <a:pt x="0" y="11660"/>
                    <a:pt x="0" y="18632"/>
                  </a:cubicBezTo>
                  <a:lnTo>
                    <a:pt x="31707" y="18632"/>
                  </a:lnTo>
                  <a:lnTo>
                    <a:pt x="60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2919055" y="1166195"/>
              <a:ext cx="1647436" cy="1937028"/>
            </a:xfrm>
            <a:custGeom>
              <a:rect b="b" l="l" r="r" t="t"/>
              <a:pathLst>
                <a:path extrusionOk="0" h="30180" w="25667">
                  <a:moveTo>
                    <a:pt x="15861" y="1"/>
                  </a:moveTo>
                  <a:cubicBezTo>
                    <a:pt x="9438" y="2084"/>
                    <a:pt x="3910" y="6195"/>
                    <a:pt x="1" y="11549"/>
                  </a:cubicBezTo>
                  <a:lnTo>
                    <a:pt x="25666" y="30180"/>
                  </a:lnTo>
                  <a:lnTo>
                    <a:pt x="158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3936997" y="1067675"/>
              <a:ext cx="1259246" cy="2035548"/>
            </a:xfrm>
            <a:custGeom>
              <a:rect b="b" l="l" r="r" t="t"/>
              <a:pathLst>
                <a:path extrusionOk="0" h="31715" w="19619">
                  <a:moveTo>
                    <a:pt x="9806" y="1"/>
                  </a:moveTo>
                  <a:cubicBezTo>
                    <a:pt x="6396" y="1"/>
                    <a:pt x="3098" y="522"/>
                    <a:pt x="1" y="1536"/>
                  </a:cubicBezTo>
                  <a:lnTo>
                    <a:pt x="9806" y="31715"/>
                  </a:lnTo>
                  <a:lnTo>
                    <a:pt x="19618" y="1536"/>
                  </a:lnTo>
                  <a:cubicBezTo>
                    <a:pt x="16549" y="522"/>
                    <a:pt x="13250" y="1"/>
                    <a:pt x="9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4566375" y="1166195"/>
              <a:ext cx="1649169" cy="1937028"/>
            </a:xfrm>
            <a:custGeom>
              <a:rect b="b" l="l" r="r" t="t"/>
              <a:pathLst>
                <a:path extrusionOk="0" h="30180" w="25694">
                  <a:moveTo>
                    <a:pt x="9812" y="1"/>
                  </a:moveTo>
                  <a:lnTo>
                    <a:pt x="0" y="30180"/>
                  </a:lnTo>
                  <a:lnTo>
                    <a:pt x="25693" y="11549"/>
                  </a:lnTo>
                  <a:cubicBezTo>
                    <a:pt x="21791" y="6195"/>
                    <a:pt x="16263" y="2084"/>
                    <a:pt x="98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4566375" y="1907371"/>
              <a:ext cx="2037360" cy="1195848"/>
            </a:xfrm>
            <a:custGeom>
              <a:rect b="b" l="l" r="r" t="t"/>
              <a:pathLst>
                <a:path extrusionOk="0" h="18632" w="31742">
                  <a:moveTo>
                    <a:pt x="25693" y="1"/>
                  </a:moveTo>
                  <a:lnTo>
                    <a:pt x="0" y="18632"/>
                  </a:lnTo>
                  <a:lnTo>
                    <a:pt x="31742" y="18632"/>
                  </a:lnTo>
                  <a:cubicBezTo>
                    <a:pt x="31742" y="11660"/>
                    <a:pt x="29485" y="5236"/>
                    <a:pt x="256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4566375" y="2540272"/>
              <a:ext cx="960079" cy="562945"/>
            </a:xfrm>
            <a:custGeom>
              <a:rect b="b" l="l" r="r" t="t"/>
              <a:pathLst>
                <a:path extrusionOk="0" h="8771" w="14958">
                  <a:moveTo>
                    <a:pt x="12097" y="0"/>
                  </a:moveTo>
                  <a:lnTo>
                    <a:pt x="0" y="8771"/>
                  </a:lnTo>
                  <a:lnTo>
                    <a:pt x="14958" y="8771"/>
                  </a:lnTo>
                  <a:cubicBezTo>
                    <a:pt x="14958" y="5500"/>
                    <a:pt x="13916" y="2465"/>
                    <a:pt x="12097" y="0"/>
                  </a:cubicBez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4566375" y="2191249"/>
              <a:ext cx="776446" cy="911969"/>
            </a:xfrm>
            <a:custGeom>
              <a:rect b="b" l="l" r="r" t="t"/>
              <a:pathLst>
                <a:path extrusionOk="0" h="14209" w="12097">
                  <a:moveTo>
                    <a:pt x="4632" y="1"/>
                  </a:moveTo>
                  <a:lnTo>
                    <a:pt x="0" y="14209"/>
                  </a:lnTo>
                  <a:lnTo>
                    <a:pt x="12097" y="5438"/>
                  </a:lnTo>
                  <a:cubicBezTo>
                    <a:pt x="10270" y="2897"/>
                    <a:pt x="7666" y="987"/>
                    <a:pt x="4632" y="1"/>
                  </a:cubicBez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4566375" y="2540272"/>
              <a:ext cx="776446" cy="562945"/>
            </a:xfrm>
            <a:custGeom>
              <a:rect b="b" l="l" r="r" t="t"/>
              <a:pathLst>
                <a:path extrusionOk="0" h="8771" w="12097">
                  <a:moveTo>
                    <a:pt x="12097" y="0"/>
                  </a:moveTo>
                  <a:lnTo>
                    <a:pt x="0" y="8771"/>
                  </a:lnTo>
                  <a:close/>
                </a:path>
              </a:pathLst>
            </a:custGeom>
            <a:solidFill>
              <a:srgbClr val="4A8F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4271326" y="2144909"/>
              <a:ext cx="592363" cy="958309"/>
            </a:xfrm>
            <a:custGeom>
              <a:rect b="b" l="l" r="r" t="t"/>
              <a:pathLst>
                <a:path extrusionOk="0" h="14931" w="9229">
                  <a:moveTo>
                    <a:pt x="4597" y="1"/>
                  </a:moveTo>
                  <a:cubicBezTo>
                    <a:pt x="3007" y="1"/>
                    <a:pt x="1444" y="258"/>
                    <a:pt x="0" y="723"/>
                  </a:cubicBezTo>
                  <a:lnTo>
                    <a:pt x="4597" y="14931"/>
                  </a:lnTo>
                  <a:lnTo>
                    <a:pt x="9229" y="723"/>
                  </a:lnTo>
                  <a:cubicBezTo>
                    <a:pt x="7784" y="258"/>
                    <a:pt x="6222" y="1"/>
                    <a:pt x="4597" y="1"/>
                  </a:cubicBez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4566375" y="2191249"/>
              <a:ext cx="297305" cy="911969"/>
            </a:xfrm>
            <a:custGeom>
              <a:rect b="b" l="l" r="r" t="t"/>
              <a:pathLst>
                <a:path extrusionOk="0" h="14209" w="4632">
                  <a:moveTo>
                    <a:pt x="4632" y="1"/>
                  </a:moveTo>
                  <a:lnTo>
                    <a:pt x="0" y="14209"/>
                  </a:lnTo>
                  <a:close/>
                </a:path>
              </a:pathLst>
            </a:custGeom>
            <a:solidFill>
              <a:srgbClr val="0B85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3790403" y="2540272"/>
              <a:ext cx="776061" cy="562945"/>
            </a:xfrm>
            <a:custGeom>
              <a:rect b="b" l="l" r="r" t="t"/>
              <a:pathLst>
                <a:path extrusionOk="0" h="8771" w="12091">
                  <a:moveTo>
                    <a:pt x="0" y="0"/>
                  </a:moveTo>
                  <a:lnTo>
                    <a:pt x="0" y="0"/>
                  </a:lnTo>
                  <a:lnTo>
                    <a:pt x="12090" y="8771"/>
                  </a:lnTo>
                  <a:close/>
                </a:path>
              </a:pathLst>
            </a:custGeom>
            <a:solidFill>
              <a:srgbClr val="AD33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3790403" y="2191249"/>
              <a:ext cx="776061" cy="911969"/>
            </a:xfrm>
            <a:custGeom>
              <a:rect b="b" l="l" r="r" t="t"/>
              <a:pathLst>
                <a:path extrusionOk="0" h="14209" w="12091">
                  <a:moveTo>
                    <a:pt x="7493" y="1"/>
                  </a:moveTo>
                  <a:cubicBezTo>
                    <a:pt x="4452" y="987"/>
                    <a:pt x="1847" y="2897"/>
                    <a:pt x="0" y="5438"/>
                  </a:cubicBezTo>
                  <a:lnTo>
                    <a:pt x="12090" y="14209"/>
                  </a:lnTo>
                  <a:lnTo>
                    <a:pt x="7493" y="1"/>
                  </a:ln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3608123" y="2540272"/>
              <a:ext cx="958346" cy="562945"/>
            </a:xfrm>
            <a:custGeom>
              <a:rect b="b" l="l" r="r" t="t"/>
              <a:pathLst>
                <a:path extrusionOk="0" h="8771" w="14931">
                  <a:moveTo>
                    <a:pt x="2840" y="0"/>
                  </a:moveTo>
                  <a:cubicBezTo>
                    <a:pt x="1042" y="2465"/>
                    <a:pt x="0" y="5500"/>
                    <a:pt x="0" y="8771"/>
                  </a:cubicBezTo>
                  <a:lnTo>
                    <a:pt x="14930" y="8771"/>
                  </a:lnTo>
                  <a:lnTo>
                    <a:pt x="2840" y="0"/>
                  </a:lnTo>
                  <a:close/>
                </a:path>
              </a:pathLst>
            </a:custGeom>
            <a:solidFill>
              <a:srgbClr val="000000">
                <a:alpha val="2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16"/>
          <p:cNvGrpSpPr/>
          <p:nvPr/>
        </p:nvGrpSpPr>
        <p:grpSpPr>
          <a:xfrm>
            <a:off x="521187" y="2980413"/>
            <a:ext cx="1488300" cy="1651238"/>
            <a:chOff x="516725" y="3330088"/>
            <a:chExt cx="1488300" cy="1651238"/>
          </a:xfrm>
        </p:grpSpPr>
        <p:sp>
          <p:nvSpPr>
            <p:cNvPr id="91" name="Google Shape;91;p16"/>
            <p:cNvSpPr txBox="1"/>
            <p:nvPr/>
          </p:nvSpPr>
          <p:spPr>
            <a:xfrm>
              <a:off x="516725" y="3738392"/>
              <a:ext cx="1488300" cy="4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latin typeface="Fira Sans Extra Condensed Medium"/>
                  <a:ea typeface="Fira Sans Extra Condensed Medium"/>
                  <a:cs typeface="Fira Sans Extra Condensed Medium"/>
                  <a:sym typeface="Fira Sans Extra Condensed Medium"/>
                </a:rPr>
                <a:t>Child Information</a:t>
              </a:r>
              <a:endParaRPr sz="1700">
                <a:solidFill>
                  <a:schemeClr val="dk2"/>
                </a:solidFill>
                <a:latin typeface="Fira Sans Extra Condensed Medium"/>
                <a:ea typeface="Fira Sans Extra Condensed Medium"/>
                <a:cs typeface="Fira Sans Extra Condensed Medium"/>
                <a:sym typeface="Fira Sans Extra Condensed Medium"/>
              </a:endParaRPr>
            </a:p>
          </p:txBody>
        </p:sp>
        <p:sp>
          <p:nvSpPr>
            <p:cNvPr id="92" name="Google Shape;92;p16"/>
            <p:cNvSpPr txBox="1"/>
            <p:nvPr/>
          </p:nvSpPr>
          <p:spPr>
            <a:xfrm>
              <a:off x="516725" y="4320425"/>
              <a:ext cx="14883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Birth Certificate</a:t>
              </a:r>
              <a:endParaRPr sz="11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Social Security Card</a:t>
              </a:r>
              <a:endParaRPr sz="1100">
                <a:latin typeface="Roboto"/>
                <a:ea typeface="Roboto"/>
                <a:cs typeface="Roboto"/>
                <a:sym typeface="Roboto"/>
              </a:endParaRPr>
            </a:p>
            <a:p>
              <a:pPr indent="0" lvl="0" marL="0" rtl="0" algn="ctr">
                <a:spcBef>
                  <a:spcPts val="0"/>
                </a:spcBef>
                <a:spcAft>
                  <a:spcPts val="0"/>
                </a:spcAft>
                <a:buNone/>
              </a:pPr>
              <a:r>
                <a:rPr i="1" lang="en" sz="1100">
                  <a:latin typeface="Roboto"/>
                  <a:ea typeface="Roboto"/>
                  <a:cs typeface="Roboto"/>
                  <a:sym typeface="Roboto"/>
                </a:rPr>
                <a:t>(If applicable) </a:t>
              </a:r>
              <a:endParaRPr sz="1100">
                <a:latin typeface="Roboto"/>
                <a:ea typeface="Roboto"/>
                <a:cs typeface="Roboto"/>
                <a:sym typeface="Roboto"/>
              </a:endParaRPr>
            </a:p>
          </p:txBody>
        </p:sp>
        <p:sp>
          <p:nvSpPr>
            <p:cNvPr id="93" name="Google Shape;93;p16"/>
            <p:cNvSpPr/>
            <p:nvPr/>
          </p:nvSpPr>
          <p:spPr>
            <a:xfrm>
              <a:off x="1056725" y="3330088"/>
              <a:ext cx="408300" cy="408300"/>
            </a:xfrm>
            <a:prstGeom prst="ellipse">
              <a:avLst/>
            </a:prstGeom>
            <a:solidFill>
              <a:schemeClr val="dk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01</a:t>
              </a:r>
              <a:endParaRPr>
                <a:solidFill>
                  <a:srgbClr val="FFFFFF"/>
                </a:solidFill>
              </a:endParaRPr>
            </a:p>
          </p:txBody>
        </p:sp>
      </p:grpSp>
      <p:grpSp>
        <p:nvGrpSpPr>
          <p:cNvPr id="94" name="Google Shape;94;p16"/>
          <p:cNvGrpSpPr/>
          <p:nvPr/>
        </p:nvGrpSpPr>
        <p:grpSpPr>
          <a:xfrm>
            <a:off x="2174513" y="2980413"/>
            <a:ext cx="1488303" cy="1846538"/>
            <a:chOff x="2170050" y="3330088"/>
            <a:chExt cx="1488303" cy="1846538"/>
          </a:xfrm>
        </p:grpSpPr>
        <p:sp>
          <p:nvSpPr>
            <p:cNvPr id="95" name="Google Shape;95;p16"/>
            <p:cNvSpPr txBox="1"/>
            <p:nvPr/>
          </p:nvSpPr>
          <p:spPr>
            <a:xfrm>
              <a:off x="2170053" y="3738392"/>
              <a:ext cx="1488300" cy="4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lt2"/>
                  </a:solidFill>
                  <a:latin typeface="Fira Sans Extra Condensed Medium"/>
                  <a:ea typeface="Fira Sans Extra Condensed Medium"/>
                  <a:cs typeface="Fira Sans Extra Condensed Medium"/>
                  <a:sym typeface="Fira Sans Extra Condensed Medium"/>
                </a:rPr>
                <a:t>Household Information</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96" name="Google Shape;96;p16"/>
            <p:cNvSpPr txBox="1"/>
            <p:nvPr/>
          </p:nvSpPr>
          <p:spPr>
            <a:xfrm>
              <a:off x="2170050" y="4320425"/>
              <a:ext cx="14883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Guardian(s) Photo ID</a:t>
              </a:r>
              <a:endParaRPr sz="11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Legal Custody or Foster documents</a:t>
              </a:r>
              <a:endParaRPr sz="1100">
                <a:solidFill>
                  <a:schemeClr val="dk1"/>
                </a:solidFill>
                <a:latin typeface="Roboto"/>
                <a:ea typeface="Roboto"/>
                <a:cs typeface="Roboto"/>
                <a:sym typeface="Roboto"/>
              </a:endParaRPr>
            </a:p>
            <a:p>
              <a:pPr indent="0" lvl="0" marL="0" rtl="0" algn="ctr">
                <a:spcBef>
                  <a:spcPts val="0"/>
                </a:spcBef>
                <a:spcAft>
                  <a:spcPts val="0"/>
                </a:spcAft>
                <a:buNone/>
              </a:pPr>
              <a:r>
                <a:t/>
              </a:r>
              <a:endParaRPr sz="1100">
                <a:latin typeface="Roboto"/>
                <a:ea typeface="Roboto"/>
                <a:cs typeface="Roboto"/>
                <a:sym typeface="Roboto"/>
              </a:endParaRPr>
            </a:p>
          </p:txBody>
        </p:sp>
        <p:sp>
          <p:nvSpPr>
            <p:cNvPr id="97" name="Google Shape;97;p16"/>
            <p:cNvSpPr/>
            <p:nvPr/>
          </p:nvSpPr>
          <p:spPr>
            <a:xfrm>
              <a:off x="2710050" y="3330088"/>
              <a:ext cx="408300" cy="408300"/>
            </a:xfrm>
            <a:prstGeom prst="ellipse">
              <a:avLst/>
            </a:prstGeom>
            <a:solidFill>
              <a:schemeClr val="l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02</a:t>
              </a:r>
              <a:endParaRPr>
                <a:solidFill>
                  <a:srgbClr val="FFFFFF"/>
                </a:solidFill>
              </a:endParaRPr>
            </a:p>
          </p:txBody>
        </p:sp>
      </p:grpSp>
      <p:grpSp>
        <p:nvGrpSpPr>
          <p:cNvPr id="98" name="Google Shape;98;p16"/>
          <p:cNvGrpSpPr/>
          <p:nvPr/>
        </p:nvGrpSpPr>
        <p:grpSpPr>
          <a:xfrm>
            <a:off x="3827837" y="2980413"/>
            <a:ext cx="1488306" cy="1651238"/>
            <a:chOff x="3823375" y="3330088"/>
            <a:chExt cx="1488306" cy="1651238"/>
          </a:xfrm>
        </p:grpSpPr>
        <p:sp>
          <p:nvSpPr>
            <p:cNvPr id="99" name="Google Shape;99;p16"/>
            <p:cNvSpPr txBox="1"/>
            <p:nvPr/>
          </p:nvSpPr>
          <p:spPr>
            <a:xfrm>
              <a:off x="3823381" y="3738392"/>
              <a:ext cx="1488300" cy="4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accent1"/>
                  </a:solidFill>
                  <a:latin typeface="Fira Sans Extra Condensed Medium"/>
                  <a:ea typeface="Fira Sans Extra Condensed Medium"/>
                  <a:cs typeface="Fira Sans Extra Condensed Medium"/>
                  <a:sym typeface="Fira Sans Extra Condensed Medium"/>
                </a:rPr>
                <a:t>Health and Development</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00" name="Google Shape;100;p16"/>
            <p:cNvSpPr txBox="1"/>
            <p:nvPr/>
          </p:nvSpPr>
          <p:spPr>
            <a:xfrm>
              <a:off x="3823375" y="4320425"/>
              <a:ext cx="14883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Current Immunization record </a:t>
              </a:r>
              <a:endParaRPr sz="1100">
                <a:latin typeface="Roboto"/>
                <a:ea typeface="Roboto"/>
                <a:cs typeface="Roboto"/>
                <a:sym typeface="Roboto"/>
              </a:endParaRPr>
            </a:p>
            <a:p>
              <a:pPr indent="0" lvl="0" marL="0" rtl="0" algn="ctr">
                <a:spcBef>
                  <a:spcPts val="0"/>
                </a:spcBef>
                <a:spcAft>
                  <a:spcPts val="0"/>
                </a:spcAft>
                <a:buNone/>
              </a:pPr>
              <a:r>
                <a:rPr lang="en" sz="1100">
                  <a:latin typeface="Roboto"/>
                  <a:ea typeface="Roboto"/>
                  <a:cs typeface="Roboto"/>
                  <a:sym typeface="Roboto"/>
                </a:rPr>
                <a:t>If expired, must have appointment card for missing shots.</a:t>
              </a:r>
              <a:endParaRPr sz="1100">
                <a:latin typeface="Roboto"/>
                <a:ea typeface="Roboto"/>
                <a:cs typeface="Roboto"/>
                <a:sym typeface="Roboto"/>
              </a:endParaRPr>
            </a:p>
          </p:txBody>
        </p:sp>
        <p:sp>
          <p:nvSpPr>
            <p:cNvPr id="101" name="Google Shape;101;p16"/>
            <p:cNvSpPr/>
            <p:nvPr/>
          </p:nvSpPr>
          <p:spPr>
            <a:xfrm>
              <a:off x="4363375" y="3330088"/>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03</a:t>
              </a:r>
              <a:endParaRPr>
                <a:solidFill>
                  <a:srgbClr val="FFFFFF"/>
                </a:solidFill>
              </a:endParaRPr>
            </a:p>
          </p:txBody>
        </p:sp>
      </p:grpSp>
      <p:grpSp>
        <p:nvGrpSpPr>
          <p:cNvPr id="102" name="Google Shape;102;p16"/>
          <p:cNvGrpSpPr/>
          <p:nvPr/>
        </p:nvGrpSpPr>
        <p:grpSpPr>
          <a:xfrm>
            <a:off x="5481172" y="2980413"/>
            <a:ext cx="1488300" cy="1651238"/>
            <a:chOff x="5476710" y="3330088"/>
            <a:chExt cx="1488300" cy="1651238"/>
          </a:xfrm>
        </p:grpSpPr>
        <p:sp>
          <p:nvSpPr>
            <p:cNvPr id="103" name="Google Shape;103;p16"/>
            <p:cNvSpPr txBox="1"/>
            <p:nvPr/>
          </p:nvSpPr>
          <p:spPr>
            <a:xfrm>
              <a:off x="5476710" y="3738392"/>
              <a:ext cx="1488300" cy="4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(2) Proof of Residency</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04" name="Google Shape;104;p16"/>
            <p:cNvSpPr txBox="1"/>
            <p:nvPr/>
          </p:nvSpPr>
          <p:spPr>
            <a:xfrm>
              <a:off x="5588017" y="4320426"/>
              <a:ext cx="12657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First proof must be the electric bill</a:t>
              </a:r>
              <a:endParaRPr sz="1100">
                <a:latin typeface="Roboto"/>
                <a:ea typeface="Roboto"/>
                <a:cs typeface="Roboto"/>
                <a:sym typeface="Roboto"/>
              </a:endParaRPr>
            </a:p>
          </p:txBody>
        </p:sp>
        <p:sp>
          <p:nvSpPr>
            <p:cNvPr id="105" name="Google Shape;105;p16"/>
            <p:cNvSpPr/>
            <p:nvPr/>
          </p:nvSpPr>
          <p:spPr>
            <a:xfrm>
              <a:off x="6016713" y="3330088"/>
              <a:ext cx="408300" cy="4083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04</a:t>
              </a:r>
              <a:endParaRPr>
                <a:solidFill>
                  <a:srgbClr val="FFFFFF"/>
                </a:solidFill>
              </a:endParaRPr>
            </a:p>
          </p:txBody>
        </p:sp>
      </p:grpSp>
      <p:grpSp>
        <p:nvGrpSpPr>
          <p:cNvPr id="106" name="Google Shape;106;p16"/>
          <p:cNvGrpSpPr/>
          <p:nvPr/>
        </p:nvGrpSpPr>
        <p:grpSpPr>
          <a:xfrm>
            <a:off x="7134500" y="2980413"/>
            <a:ext cx="1488312" cy="1651238"/>
            <a:chOff x="7130038" y="3330088"/>
            <a:chExt cx="1488312" cy="1651238"/>
          </a:xfrm>
        </p:grpSpPr>
        <p:sp>
          <p:nvSpPr>
            <p:cNvPr id="107" name="Google Shape;107;p16"/>
            <p:cNvSpPr txBox="1"/>
            <p:nvPr/>
          </p:nvSpPr>
          <p:spPr>
            <a:xfrm>
              <a:off x="7130038" y="3738392"/>
              <a:ext cx="1488300" cy="4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Proof of </a:t>
              </a:r>
              <a:endParaRPr sz="1700">
                <a:solidFill>
                  <a:schemeClr val="accent4"/>
                </a:solidFill>
                <a:latin typeface="Fira Sans Extra Condensed Medium"/>
                <a:ea typeface="Fira Sans Extra Condensed Medium"/>
                <a:cs typeface="Fira Sans Extra Condensed Medium"/>
                <a:sym typeface="Fira Sans Extra Condensed Medium"/>
              </a:endParaRPr>
            </a:p>
            <a:p>
              <a:pPr indent="0" lvl="0" marL="0" rtl="0" algn="ctr">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Income</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08" name="Google Shape;108;p16"/>
            <p:cNvSpPr txBox="1"/>
            <p:nvPr/>
          </p:nvSpPr>
          <p:spPr>
            <a:xfrm>
              <a:off x="7130050" y="4320425"/>
              <a:ext cx="14883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Each adult, age 18 and older, living in the household must provide proof</a:t>
              </a:r>
              <a:endParaRPr sz="1100">
                <a:latin typeface="Roboto"/>
                <a:ea typeface="Roboto"/>
                <a:cs typeface="Roboto"/>
                <a:sym typeface="Roboto"/>
              </a:endParaRPr>
            </a:p>
          </p:txBody>
        </p:sp>
        <p:sp>
          <p:nvSpPr>
            <p:cNvPr id="109" name="Google Shape;109;p16"/>
            <p:cNvSpPr/>
            <p:nvPr/>
          </p:nvSpPr>
          <p:spPr>
            <a:xfrm>
              <a:off x="7670025" y="3330088"/>
              <a:ext cx="408300" cy="408300"/>
            </a:xfrm>
            <a:prstGeom prst="ellipse">
              <a:avLst/>
            </a:prstGeom>
            <a:solidFill>
              <a:schemeClr val="accent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05</a:t>
              </a:r>
              <a:endParaRPr>
                <a:solidFill>
                  <a:srgbClr val="FFFFFF"/>
                </a:solidFill>
              </a:endParaRPr>
            </a:p>
          </p:txBody>
        </p:sp>
      </p:grpSp>
      <p:sp>
        <p:nvSpPr>
          <p:cNvPr id="110" name="Google Shape;110;p16"/>
          <p:cNvSpPr txBox="1"/>
          <p:nvPr/>
        </p:nvSpPr>
        <p:spPr>
          <a:xfrm>
            <a:off x="613675" y="2542300"/>
            <a:ext cx="7907700" cy="3693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i="1" lang="en" sz="1200">
                <a:solidFill>
                  <a:schemeClr val="dk1"/>
                </a:solidFill>
                <a:latin typeface="Roboto"/>
                <a:ea typeface="Roboto"/>
                <a:cs typeface="Roboto"/>
                <a:sym typeface="Roboto"/>
              </a:rPr>
              <a:t>TIP: all documents </a:t>
            </a:r>
            <a:r>
              <a:rPr b="1" i="1" lang="en" sz="1200">
                <a:solidFill>
                  <a:schemeClr val="dk1"/>
                </a:solidFill>
                <a:latin typeface="Roboto"/>
                <a:ea typeface="Roboto"/>
                <a:cs typeface="Roboto"/>
                <a:sym typeface="Roboto"/>
              </a:rPr>
              <a:t>must be clear and show the FULL document. Illegible copies will not be accepted. </a:t>
            </a:r>
            <a:endParaRPr b="1" i="1" sz="13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263800" y="307450"/>
            <a:ext cx="4601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Child’s Birth Certificate</a:t>
            </a:r>
            <a:endParaRPr>
              <a:solidFill>
                <a:schemeClr val="dk2"/>
              </a:solidFill>
            </a:endParaRPr>
          </a:p>
        </p:txBody>
      </p:sp>
      <p:sp>
        <p:nvSpPr>
          <p:cNvPr id="116" name="Google Shape;116;p17"/>
          <p:cNvSpPr/>
          <p:nvPr/>
        </p:nvSpPr>
        <p:spPr>
          <a:xfrm>
            <a:off x="742825" y="389638"/>
            <a:ext cx="408300" cy="408300"/>
          </a:xfrm>
          <a:prstGeom prst="ellipse">
            <a:avLst/>
          </a:prstGeom>
          <a:solidFill>
            <a:schemeClr val="dk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01</a:t>
            </a:r>
            <a:endParaRPr>
              <a:solidFill>
                <a:srgbClr val="FFFFFF"/>
              </a:solidFill>
            </a:endParaRPr>
          </a:p>
        </p:txBody>
      </p:sp>
      <p:sp>
        <p:nvSpPr>
          <p:cNvPr id="117" name="Google Shape;117;p17"/>
          <p:cNvSpPr txBox="1"/>
          <p:nvPr/>
        </p:nvSpPr>
        <p:spPr>
          <a:xfrm>
            <a:off x="377200" y="1173600"/>
            <a:ext cx="4374600" cy="27963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SzPts val="1700"/>
              <a:buFont typeface="Roboto"/>
              <a:buAutoNum type="arabicPeriod"/>
            </a:pPr>
            <a:r>
              <a:rPr lang="en" sz="1700">
                <a:solidFill>
                  <a:schemeClr val="dk1"/>
                </a:solidFill>
                <a:latin typeface="Roboto"/>
                <a:ea typeface="Roboto"/>
                <a:cs typeface="Roboto"/>
                <a:sym typeface="Roboto"/>
              </a:rPr>
              <a:t>Your child must be 4 years old on or before September 30, 2025. </a:t>
            </a:r>
            <a:endParaRPr sz="1700">
              <a:latin typeface="Roboto"/>
              <a:ea typeface="Roboto"/>
              <a:cs typeface="Roboto"/>
              <a:sym typeface="Roboto"/>
            </a:endParaRPr>
          </a:p>
          <a:p>
            <a:pPr indent="-336550" lvl="0" marL="457200" rtl="0" algn="l">
              <a:spcBef>
                <a:spcPts val="1000"/>
              </a:spcBef>
              <a:spcAft>
                <a:spcPts val="0"/>
              </a:spcAft>
              <a:buSzPts val="1700"/>
              <a:buFont typeface="Roboto"/>
              <a:buAutoNum type="arabicPeriod"/>
            </a:pPr>
            <a:r>
              <a:rPr lang="en" sz="1700">
                <a:latin typeface="Roboto"/>
                <a:ea typeface="Roboto"/>
                <a:cs typeface="Roboto"/>
                <a:sym typeface="Roboto"/>
              </a:rPr>
              <a:t>Applications for replacement birth certificate, hospital footprint certificate, or birth certificates with markings, white out, or crossed out information will not be accepted.</a:t>
            </a:r>
            <a:endParaRPr sz="1700">
              <a:latin typeface="Roboto"/>
              <a:ea typeface="Roboto"/>
              <a:cs typeface="Roboto"/>
              <a:sym typeface="Roboto"/>
            </a:endParaRPr>
          </a:p>
          <a:p>
            <a:pPr indent="-336550" lvl="0" marL="457200" rtl="0" algn="l">
              <a:spcBef>
                <a:spcPts val="1000"/>
              </a:spcBef>
              <a:spcAft>
                <a:spcPts val="0"/>
              </a:spcAft>
              <a:buSzPts val="1700"/>
              <a:buFont typeface="Roboto"/>
              <a:buAutoNum type="arabicPeriod"/>
            </a:pPr>
            <a:r>
              <a:rPr lang="en" sz="1700">
                <a:latin typeface="Roboto"/>
                <a:ea typeface="Roboto"/>
                <a:cs typeface="Roboto"/>
                <a:sym typeface="Roboto"/>
              </a:rPr>
              <a:t>Uploaded document must be a clear copy of the full birth certificate.</a:t>
            </a:r>
            <a:endParaRPr sz="1700">
              <a:latin typeface="Roboto"/>
              <a:ea typeface="Roboto"/>
              <a:cs typeface="Roboto"/>
              <a:sym typeface="Roboto"/>
            </a:endParaRPr>
          </a:p>
        </p:txBody>
      </p:sp>
      <p:pic>
        <p:nvPicPr>
          <p:cNvPr id="118" name="Google Shape;118;p17"/>
          <p:cNvPicPr preferRelativeResize="0"/>
          <p:nvPr/>
        </p:nvPicPr>
        <p:blipFill rotWithShape="1">
          <a:blip r:embed="rId3">
            <a:alphaModFix/>
          </a:blip>
          <a:srcRect b="23596" l="19962" r="19361" t="15635"/>
          <a:stretch/>
        </p:blipFill>
        <p:spPr>
          <a:xfrm>
            <a:off x="4091602" y="3859650"/>
            <a:ext cx="960799" cy="1283850"/>
          </a:xfrm>
          <a:prstGeom prst="rect">
            <a:avLst/>
          </a:prstGeom>
          <a:noFill/>
          <a:ln>
            <a:noFill/>
          </a:ln>
        </p:spPr>
      </p:pic>
      <p:pic>
        <p:nvPicPr>
          <p:cNvPr id="119" name="Google Shape;119;p17"/>
          <p:cNvPicPr preferRelativeResize="0"/>
          <p:nvPr/>
        </p:nvPicPr>
        <p:blipFill>
          <a:blip r:embed="rId4">
            <a:alphaModFix/>
          </a:blip>
          <a:stretch>
            <a:fillRect/>
          </a:stretch>
        </p:blipFill>
        <p:spPr>
          <a:xfrm>
            <a:off x="5258550" y="489225"/>
            <a:ext cx="3680144" cy="4763950"/>
          </a:xfrm>
          <a:prstGeom prst="rect">
            <a:avLst/>
          </a:prstGeom>
          <a:noFill/>
          <a:ln>
            <a:noFill/>
          </a:ln>
        </p:spPr>
      </p:pic>
      <p:sp>
        <p:nvSpPr>
          <p:cNvPr id="120" name="Google Shape;120;p17"/>
          <p:cNvSpPr txBox="1"/>
          <p:nvPr/>
        </p:nvSpPr>
        <p:spPr>
          <a:xfrm>
            <a:off x="6402013" y="119925"/>
            <a:ext cx="139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Unacceptable</a:t>
            </a:r>
            <a:endParaRPr b="1" sz="12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2"/>
                </a:solidFill>
              </a:rPr>
              <a:t>Child’s Social Security Card</a:t>
            </a:r>
            <a:endParaRPr>
              <a:solidFill>
                <a:schemeClr val="lt2"/>
              </a:solidFill>
            </a:endParaRPr>
          </a:p>
        </p:txBody>
      </p:sp>
      <p:sp>
        <p:nvSpPr>
          <p:cNvPr id="126" name="Google Shape;126;p18"/>
          <p:cNvSpPr/>
          <p:nvPr/>
        </p:nvSpPr>
        <p:spPr>
          <a:xfrm>
            <a:off x="2405250" y="358288"/>
            <a:ext cx="408300" cy="408300"/>
          </a:xfrm>
          <a:prstGeom prst="ellipse">
            <a:avLst/>
          </a:prstGeom>
          <a:solidFill>
            <a:schemeClr val="dk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01</a:t>
            </a:r>
            <a:endParaRPr>
              <a:solidFill>
                <a:srgbClr val="FFFFFF"/>
              </a:solidFill>
            </a:endParaRPr>
          </a:p>
        </p:txBody>
      </p:sp>
      <p:sp>
        <p:nvSpPr>
          <p:cNvPr id="127" name="Google Shape;127;p18"/>
          <p:cNvSpPr txBox="1"/>
          <p:nvPr/>
        </p:nvSpPr>
        <p:spPr>
          <a:xfrm>
            <a:off x="675725" y="1178950"/>
            <a:ext cx="7835700" cy="16212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The s</a:t>
            </a:r>
            <a:r>
              <a:rPr lang="en" sz="1700">
                <a:solidFill>
                  <a:schemeClr val="dk1"/>
                </a:solidFill>
                <a:latin typeface="Roboto"/>
                <a:ea typeface="Roboto"/>
                <a:cs typeface="Roboto"/>
                <a:sym typeface="Roboto"/>
              </a:rPr>
              <a:t>ocial security card must match the child being registered for PreK. The card is matched to the birth certificate. </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If the card is not available, the social security number is needed to proceed with registration. If the number is provided, a copy of the card can be submitted at a later date. </a:t>
            </a:r>
            <a:endParaRPr sz="1700">
              <a:solidFill>
                <a:schemeClr val="dk1"/>
              </a:solidFill>
              <a:latin typeface="Roboto"/>
              <a:ea typeface="Roboto"/>
              <a:cs typeface="Roboto"/>
              <a:sym typeface="Roboto"/>
            </a:endParaRPr>
          </a:p>
        </p:txBody>
      </p:sp>
      <p:pic>
        <p:nvPicPr>
          <p:cNvPr id="128" name="Google Shape;128;p18"/>
          <p:cNvPicPr preferRelativeResize="0"/>
          <p:nvPr/>
        </p:nvPicPr>
        <p:blipFill rotWithShape="1">
          <a:blip r:embed="rId3">
            <a:alphaModFix/>
          </a:blip>
          <a:srcRect b="23596" l="19962" r="19361" t="15635"/>
          <a:stretch/>
        </p:blipFill>
        <p:spPr>
          <a:xfrm>
            <a:off x="4091602" y="3859650"/>
            <a:ext cx="960799" cy="128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3">
            <a:alphaModFix/>
          </a:blip>
          <a:stretch>
            <a:fillRect/>
          </a:stretch>
        </p:blipFill>
        <p:spPr>
          <a:xfrm>
            <a:off x="5778900" y="2190025"/>
            <a:ext cx="2061075" cy="2749526"/>
          </a:xfrm>
          <a:prstGeom prst="rect">
            <a:avLst/>
          </a:prstGeom>
          <a:noFill/>
          <a:ln>
            <a:noFill/>
          </a:ln>
        </p:spPr>
      </p:pic>
      <p:sp>
        <p:nvSpPr>
          <p:cNvPr id="134" name="Google Shape;134;p19"/>
          <p:cNvSpPr txBox="1"/>
          <p:nvPr>
            <p:ph type="title"/>
          </p:nvPr>
        </p:nvSpPr>
        <p:spPr>
          <a:xfrm>
            <a:off x="529513" y="687925"/>
            <a:ext cx="4012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rPr>
              <a:t>Guardian Photo ID</a:t>
            </a:r>
            <a:endParaRPr>
              <a:solidFill>
                <a:schemeClr val="lt2"/>
              </a:solidFill>
            </a:endParaRPr>
          </a:p>
        </p:txBody>
      </p:sp>
      <p:sp>
        <p:nvSpPr>
          <p:cNvPr id="135" name="Google Shape;135;p19"/>
          <p:cNvSpPr/>
          <p:nvPr/>
        </p:nvSpPr>
        <p:spPr>
          <a:xfrm>
            <a:off x="962300" y="770113"/>
            <a:ext cx="408300" cy="408300"/>
          </a:xfrm>
          <a:prstGeom prst="ellipse">
            <a:avLst/>
          </a:prstGeom>
          <a:solidFill>
            <a:schemeClr val="lt2"/>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02</a:t>
            </a:r>
            <a:endParaRPr>
              <a:solidFill>
                <a:srgbClr val="FFFFFF"/>
              </a:solidFill>
            </a:endParaRPr>
          </a:p>
        </p:txBody>
      </p:sp>
      <p:sp>
        <p:nvSpPr>
          <p:cNvPr id="136" name="Google Shape;136;p19"/>
          <p:cNvSpPr txBox="1"/>
          <p:nvPr/>
        </p:nvSpPr>
        <p:spPr>
          <a:xfrm>
            <a:off x="457325" y="1453350"/>
            <a:ext cx="4012500" cy="24063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Uploaded document must be a clear copy.</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If the parent’s full name does not match the name on the birth certificate, further verification documents may be </a:t>
            </a:r>
            <a:r>
              <a:rPr lang="en" sz="1700">
                <a:solidFill>
                  <a:schemeClr val="dk1"/>
                </a:solidFill>
                <a:latin typeface="Roboto"/>
                <a:ea typeface="Roboto"/>
                <a:cs typeface="Roboto"/>
                <a:sym typeface="Roboto"/>
              </a:rPr>
              <a:t>required</a:t>
            </a:r>
            <a:r>
              <a:rPr lang="en" sz="1700">
                <a:solidFill>
                  <a:schemeClr val="dk1"/>
                </a:solidFill>
                <a:latin typeface="Roboto"/>
                <a:ea typeface="Roboto"/>
                <a:cs typeface="Roboto"/>
                <a:sym typeface="Roboto"/>
              </a:rPr>
              <a:t> such as a </a:t>
            </a:r>
            <a:r>
              <a:rPr b="1" lang="en" sz="1700">
                <a:solidFill>
                  <a:schemeClr val="dk1"/>
                </a:solidFill>
                <a:latin typeface="Roboto"/>
                <a:ea typeface="Roboto"/>
                <a:cs typeface="Roboto"/>
                <a:sym typeface="Roboto"/>
              </a:rPr>
              <a:t>marriage</a:t>
            </a:r>
            <a:r>
              <a:rPr b="1" lang="en" sz="1700">
                <a:solidFill>
                  <a:schemeClr val="dk1"/>
                </a:solidFill>
                <a:latin typeface="Roboto"/>
                <a:ea typeface="Roboto"/>
                <a:cs typeface="Roboto"/>
                <a:sym typeface="Roboto"/>
              </a:rPr>
              <a:t> license, death certificate, or divorce decree. </a:t>
            </a:r>
            <a:endParaRPr b="1" sz="1700">
              <a:solidFill>
                <a:schemeClr val="dk1"/>
              </a:solidFill>
              <a:latin typeface="Roboto"/>
              <a:ea typeface="Roboto"/>
              <a:cs typeface="Roboto"/>
              <a:sym typeface="Roboto"/>
            </a:endParaRPr>
          </a:p>
        </p:txBody>
      </p:sp>
      <p:pic>
        <p:nvPicPr>
          <p:cNvPr id="137" name="Google Shape;137;p19"/>
          <p:cNvPicPr preferRelativeResize="0"/>
          <p:nvPr/>
        </p:nvPicPr>
        <p:blipFill rotWithShape="1">
          <a:blip r:embed="rId4">
            <a:alphaModFix/>
          </a:blip>
          <a:srcRect b="23596" l="19962" r="19361" t="15635"/>
          <a:stretch/>
        </p:blipFill>
        <p:spPr>
          <a:xfrm>
            <a:off x="4091602" y="3859650"/>
            <a:ext cx="960799" cy="1283850"/>
          </a:xfrm>
          <a:prstGeom prst="rect">
            <a:avLst/>
          </a:prstGeom>
          <a:noFill/>
          <a:ln>
            <a:noFill/>
          </a:ln>
        </p:spPr>
      </p:pic>
      <p:pic>
        <p:nvPicPr>
          <p:cNvPr id="138" name="Google Shape;138;p19"/>
          <p:cNvPicPr preferRelativeResize="0"/>
          <p:nvPr/>
        </p:nvPicPr>
        <p:blipFill>
          <a:blip r:embed="rId5">
            <a:alphaModFix/>
          </a:blip>
          <a:stretch>
            <a:fillRect/>
          </a:stretch>
        </p:blipFill>
        <p:spPr>
          <a:xfrm>
            <a:off x="5352850" y="314800"/>
            <a:ext cx="2913175" cy="1777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Child’s Current Shot Record</a:t>
            </a:r>
            <a:endParaRPr>
              <a:solidFill>
                <a:schemeClr val="accent1"/>
              </a:solidFill>
            </a:endParaRPr>
          </a:p>
        </p:txBody>
      </p:sp>
      <p:sp>
        <p:nvSpPr>
          <p:cNvPr id="144" name="Google Shape;144;p20"/>
          <p:cNvSpPr/>
          <p:nvPr/>
        </p:nvSpPr>
        <p:spPr>
          <a:xfrm>
            <a:off x="2382175" y="358288"/>
            <a:ext cx="408300" cy="408300"/>
          </a:xfrm>
          <a:prstGeom prst="ellipse">
            <a:avLst/>
          </a:prstGeom>
          <a:solidFill>
            <a:schemeClr val="accent1"/>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03</a:t>
            </a:r>
            <a:endParaRPr>
              <a:solidFill>
                <a:srgbClr val="FFFFFF"/>
              </a:solidFill>
            </a:endParaRPr>
          </a:p>
        </p:txBody>
      </p:sp>
      <p:sp>
        <p:nvSpPr>
          <p:cNvPr id="145" name="Google Shape;145;p20"/>
          <p:cNvSpPr txBox="1"/>
          <p:nvPr/>
        </p:nvSpPr>
        <p:spPr>
          <a:xfrm>
            <a:off x="675725" y="950350"/>
            <a:ext cx="7835700" cy="29244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The immunization record must match the child being registered for PreK. The record is verified by matching the information to the birth certificate. </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The immunization record must be current as indicated by the expiration date at the top of the record.</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If the record is expired, the official appointment card for the missing shots from the pediatrician will be required along with the expired record.</a:t>
            </a:r>
            <a:endParaRPr sz="1700">
              <a:solidFill>
                <a:schemeClr val="dk1"/>
              </a:solidFill>
              <a:latin typeface="Roboto"/>
              <a:ea typeface="Roboto"/>
              <a:cs typeface="Roboto"/>
              <a:sym typeface="Roboto"/>
            </a:endParaRPr>
          </a:p>
          <a:p>
            <a:pPr indent="-336550" lvl="0" marL="457200" rtl="0" algn="l">
              <a:spcBef>
                <a:spcPts val="1000"/>
              </a:spcBef>
              <a:spcAft>
                <a:spcPts val="0"/>
              </a:spcAft>
              <a:buClr>
                <a:schemeClr val="dk1"/>
              </a:buClr>
              <a:buSzPts val="1700"/>
              <a:buFont typeface="Roboto"/>
              <a:buAutoNum type="arabicPeriod"/>
            </a:pPr>
            <a:r>
              <a:rPr lang="en" sz="1700">
                <a:solidFill>
                  <a:schemeClr val="dk1"/>
                </a:solidFill>
                <a:latin typeface="Roboto"/>
                <a:ea typeface="Roboto"/>
                <a:cs typeface="Roboto"/>
                <a:sym typeface="Roboto"/>
              </a:rPr>
              <a:t>If a parent does not want immunizations, the parent will need to indicate this on the application to complete the </a:t>
            </a:r>
            <a:r>
              <a:rPr b="1" lang="en" sz="1700">
                <a:solidFill>
                  <a:schemeClr val="dk1"/>
                </a:solidFill>
                <a:latin typeface="Roboto"/>
                <a:ea typeface="Roboto"/>
                <a:cs typeface="Roboto"/>
                <a:sym typeface="Roboto"/>
              </a:rPr>
              <a:t>Immunization Waiver</a:t>
            </a:r>
            <a:r>
              <a:rPr lang="en" sz="1700">
                <a:solidFill>
                  <a:schemeClr val="dk1"/>
                </a:solidFill>
                <a:latin typeface="Roboto"/>
                <a:ea typeface="Roboto"/>
                <a:cs typeface="Roboto"/>
                <a:sym typeface="Roboto"/>
              </a:rPr>
              <a:t> in the application.</a:t>
            </a:r>
            <a:endParaRPr sz="1700">
              <a:solidFill>
                <a:schemeClr val="dk1"/>
              </a:solidFill>
              <a:latin typeface="Roboto"/>
              <a:ea typeface="Roboto"/>
              <a:cs typeface="Roboto"/>
              <a:sym typeface="Roboto"/>
            </a:endParaRPr>
          </a:p>
        </p:txBody>
      </p:sp>
      <p:pic>
        <p:nvPicPr>
          <p:cNvPr id="146" name="Google Shape;146;p20"/>
          <p:cNvPicPr preferRelativeResize="0"/>
          <p:nvPr/>
        </p:nvPicPr>
        <p:blipFill rotWithShape="1">
          <a:blip r:embed="rId3">
            <a:alphaModFix/>
          </a:blip>
          <a:srcRect b="23596" l="19962" r="19361" t="15635"/>
          <a:stretch/>
        </p:blipFill>
        <p:spPr>
          <a:xfrm>
            <a:off x="4091602" y="3859650"/>
            <a:ext cx="960799" cy="128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Current Shot Record Example</a:t>
            </a:r>
            <a:endParaRPr/>
          </a:p>
        </p:txBody>
      </p:sp>
      <p:pic>
        <p:nvPicPr>
          <p:cNvPr id="152" name="Google Shape;152;p21"/>
          <p:cNvPicPr preferRelativeResize="0"/>
          <p:nvPr/>
        </p:nvPicPr>
        <p:blipFill rotWithShape="1">
          <a:blip r:embed="rId3">
            <a:alphaModFix/>
          </a:blip>
          <a:srcRect b="-7054" l="0" r="0" t="0"/>
          <a:stretch/>
        </p:blipFill>
        <p:spPr>
          <a:xfrm>
            <a:off x="2010625" y="880150"/>
            <a:ext cx="5122775" cy="4482399"/>
          </a:xfrm>
          <a:prstGeom prst="rect">
            <a:avLst/>
          </a:prstGeom>
          <a:noFill/>
          <a:ln cap="flat" cmpd="sng" w="9525">
            <a:solidFill>
              <a:schemeClr val="dk1"/>
            </a:solidFill>
            <a:prstDash val="solid"/>
            <a:round/>
            <a:headEnd len="sm" w="sm" type="none"/>
            <a:tailEnd len="sm" w="sm" type="none"/>
          </a:ln>
        </p:spPr>
      </p:pic>
      <p:sp>
        <p:nvSpPr>
          <p:cNvPr id="153" name="Google Shape;153;p21"/>
          <p:cNvSpPr/>
          <p:nvPr/>
        </p:nvSpPr>
        <p:spPr>
          <a:xfrm>
            <a:off x="5032725" y="1806800"/>
            <a:ext cx="581400" cy="2214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txBox="1"/>
          <p:nvPr/>
        </p:nvSpPr>
        <p:spPr>
          <a:xfrm>
            <a:off x="511000" y="1865500"/>
            <a:ext cx="13305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Roboto"/>
                <a:ea typeface="Roboto"/>
                <a:cs typeface="Roboto"/>
                <a:sym typeface="Roboto"/>
              </a:rPr>
              <a:t>TIP: If your child’s record does not look like this example, it can delay processing of the application because further verification is required. </a:t>
            </a:r>
            <a:endParaRPr b="1" sz="12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Education Petal Diagram Infographics by Slidesgo">
  <a:themeElements>
    <a:clrScheme name="Simple Light">
      <a:dk1>
        <a:srgbClr val="000000"/>
      </a:dk1>
      <a:lt1>
        <a:srgbClr val="FFFFFF"/>
      </a:lt1>
      <a:dk2>
        <a:srgbClr val="016786"/>
      </a:dk2>
      <a:lt2>
        <a:srgbClr val="64CFD9"/>
      </a:lt2>
      <a:accent1>
        <a:srgbClr val="01BF8D"/>
      </a:accent1>
      <a:accent2>
        <a:srgbClr val="FFB900"/>
      </a:accent2>
      <a:accent3>
        <a:srgbClr val="FFD917"/>
      </a:accent3>
      <a:accent4>
        <a:srgbClr val="FF3F56"/>
      </a:accent4>
      <a:accent5>
        <a:srgbClr val="FFA2A6"/>
      </a:accent5>
      <a:accent6>
        <a:srgbClr val="E9E9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